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96" r:id="rId2"/>
    <p:sldId id="397" r:id="rId3"/>
    <p:sldId id="399" r:id="rId4"/>
    <p:sldId id="401" r:id="rId5"/>
    <p:sldId id="402" r:id="rId6"/>
    <p:sldId id="403" r:id="rId7"/>
    <p:sldId id="404" r:id="rId8"/>
    <p:sldId id="405" r:id="rId9"/>
    <p:sldId id="406" r:id="rId10"/>
    <p:sldId id="407" r:id="rId11"/>
    <p:sldId id="409" r:id="rId12"/>
    <p:sldId id="408" r:id="rId13"/>
    <p:sldId id="410" r:id="rId14"/>
    <p:sldId id="411" r:id="rId15"/>
    <p:sldId id="436" r:id="rId16"/>
    <p:sldId id="412" r:id="rId17"/>
    <p:sldId id="430" r:id="rId18"/>
    <p:sldId id="444" r:id="rId19"/>
    <p:sldId id="448" r:id="rId20"/>
    <p:sldId id="445" r:id="rId21"/>
    <p:sldId id="447" r:id="rId22"/>
    <p:sldId id="256" r:id="rId23"/>
    <p:sldId id="438" r:id="rId24"/>
    <p:sldId id="439" r:id="rId25"/>
    <p:sldId id="437" r:id="rId26"/>
    <p:sldId id="433" r:id="rId27"/>
    <p:sldId id="341" r:id="rId28"/>
    <p:sldId id="345" r:id="rId29"/>
    <p:sldId id="440" r:id="rId30"/>
    <p:sldId id="435" r:id="rId31"/>
    <p:sldId id="441" r:id="rId32"/>
    <p:sldId id="442" r:id="rId33"/>
    <p:sldId id="443" r:id="rId34"/>
    <p:sldId id="413" r:id="rId35"/>
    <p:sldId id="414" r:id="rId36"/>
    <p:sldId id="398" r:id="rId37"/>
    <p:sldId id="419" r:id="rId38"/>
    <p:sldId id="421" r:id="rId39"/>
    <p:sldId id="422" r:id="rId40"/>
    <p:sldId id="429" r:id="rId41"/>
  </p:sldIdLst>
  <p:sldSz cx="12192000" cy="6858000"/>
  <p:notesSz cx="6889750" cy="100203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CC9900"/>
    <a:srgbClr val="FF00FF"/>
    <a:srgbClr val="FFFFFF"/>
    <a:srgbClr val="EB7B19"/>
    <a:srgbClr val="999965"/>
    <a:srgbClr val="FAFFFF"/>
    <a:srgbClr val="EFDDE2"/>
    <a:srgbClr val="F0F0F0"/>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Stijl, gemiddeld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3819" autoAdjust="0"/>
  </p:normalViewPr>
  <p:slideViewPr>
    <p:cSldViewPr snapToGrid="0">
      <p:cViewPr varScale="1">
        <p:scale>
          <a:sx n="46" d="100"/>
          <a:sy n="46" d="100"/>
        </p:scale>
        <p:origin x="1372" y="36"/>
      </p:cViewPr>
      <p:guideLst/>
    </p:cSldViewPr>
  </p:slideViewPr>
  <p:notesTextViewPr>
    <p:cViewPr>
      <p:scale>
        <a:sx n="1" d="1"/>
        <a:sy n="1" d="1"/>
      </p:scale>
      <p:origin x="0" y="0"/>
    </p:cViewPr>
  </p:notesTextViewPr>
  <p:notesViewPr>
    <p:cSldViewPr snapToGrid="0">
      <p:cViewPr varScale="1">
        <p:scale>
          <a:sx n="49" d="100"/>
          <a:sy n="49" d="100"/>
        </p:scale>
        <p:origin x="2668" y="5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2"/>
            <a:ext cx="2985559" cy="502755"/>
          </a:xfrm>
          <a:prstGeom prst="rect">
            <a:avLst/>
          </a:prstGeom>
        </p:spPr>
        <p:txBody>
          <a:bodyPr vert="horz" lIns="96625" tIns="48312" rIns="96625" bIns="48312" rtlCol="0"/>
          <a:lstStyle>
            <a:lvl1pPr algn="l">
              <a:defRPr sz="1300"/>
            </a:lvl1pPr>
          </a:lstStyle>
          <a:p>
            <a:endParaRPr lang="nl-BE"/>
          </a:p>
        </p:txBody>
      </p:sp>
      <p:sp>
        <p:nvSpPr>
          <p:cNvPr id="3" name="Tijdelijke aanduiding voor datum 2"/>
          <p:cNvSpPr>
            <a:spLocks noGrp="1"/>
          </p:cNvSpPr>
          <p:nvPr>
            <p:ph type="dt" idx="1"/>
          </p:nvPr>
        </p:nvSpPr>
        <p:spPr>
          <a:xfrm>
            <a:off x="3902598" y="2"/>
            <a:ext cx="2985559" cy="502755"/>
          </a:xfrm>
          <a:prstGeom prst="rect">
            <a:avLst/>
          </a:prstGeom>
        </p:spPr>
        <p:txBody>
          <a:bodyPr vert="horz" lIns="96625" tIns="48312" rIns="96625" bIns="48312" rtlCol="0"/>
          <a:lstStyle>
            <a:lvl1pPr algn="r">
              <a:defRPr sz="1300"/>
            </a:lvl1pPr>
          </a:lstStyle>
          <a:p>
            <a:fld id="{B6B4B53F-3874-4C04-81DE-3EE378550551}" type="datetimeFigureOut">
              <a:rPr lang="nl-BE" smtClean="0"/>
              <a:t>2/12/2021</a:t>
            </a:fld>
            <a:endParaRPr lang="nl-BE"/>
          </a:p>
        </p:txBody>
      </p:sp>
      <p:sp>
        <p:nvSpPr>
          <p:cNvPr id="4" name="Tijdelijke aanduiding voor dia-afbeelding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25" tIns="48312" rIns="96625" bIns="48312" rtlCol="0" anchor="ctr"/>
          <a:lstStyle/>
          <a:p>
            <a:endParaRPr lang="nl-BE"/>
          </a:p>
        </p:txBody>
      </p:sp>
      <p:sp>
        <p:nvSpPr>
          <p:cNvPr id="5" name="Tijdelijke aanduiding voor notities 4"/>
          <p:cNvSpPr>
            <a:spLocks noGrp="1"/>
          </p:cNvSpPr>
          <p:nvPr>
            <p:ph type="body" sz="quarter" idx="3"/>
          </p:nvPr>
        </p:nvSpPr>
        <p:spPr>
          <a:xfrm>
            <a:off x="688976" y="4822270"/>
            <a:ext cx="5511800" cy="3945493"/>
          </a:xfrm>
          <a:prstGeom prst="rect">
            <a:avLst/>
          </a:prstGeom>
        </p:spPr>
        <p:txBody>
          <a:bodyPr vert="horz" lIns="96625" tIns="48312" rIns="96625" bIns="48312"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1" y="9517547"/>
            <a:ext cx="2985559" cy="502754"/>
          </a:xfrm>
          <a:prstGeom prst="rect">
            <a:avLst/>
          </a:prstGeom>
        </p:spPr>
        <p:txBody>
          <a:bodyPr vert="horz" lIns="96625" tIns="48312" rIns="96625" bIns="48312" rtlCol="0" anchor="b"/>
          <a:lstStyle>
            <a:lvl1pPr algn="l">
              <a:defRPr sz="1300"/>
            </a:lvl1pPr>
          </a:lstStyle>
          <a:p>
            <a:endParaRPr lang="nl-BE"/>
          </a:p>
        </p:txBody>
      </p:sp>
      <p:sp>
        <p:nvSpPr>
          <p:cNvPr id="7" name="Tijdelijke aanduiding voor dianummer 6"/>
          <p:cNvSpPr>
            <a:spLocks noGrp="1"/>
          </p:cNvSpPr>
          <p:nvPr>
            <p:ph type="sldNum" sz="quarter" idx="5"/>
          </p:nvPr>
        </p:nvSpPr>
        <p:spPr>
          <a:xfrm>
            <a:off x="3902598" y="9517547"/>
            <a:ext cx="2985559" cy="502754"/>
          </a:xfrm>
          <a:prstGeom prst="rect">
            <a:avLst/>
          </a:prstGeom>
        </p:spPr>
        <p:txBody>
          <a:bodyPr vert="horz" lIns="96625" tIns="48312" rIns="96625" bIns="48312" rtlCol="0" anchor="b"/>
          <a:lstStyle>
            <a:lvl1pPr algn="r">
              <a:defRPr sz="1300"/>
            </a:lvl1pPr>
          </a:lstStyle>
          <a:p>
            <a:fld id="{44953198-5C30-47E3-925C-8A9ABFB88347}" type="slidenum">
              <a:rPr lang="nl-BE" smtClean="0"/>
              <a:t>‹nr.›</a:t>
            </a:fld>
            <a:endParaRPr lang="nl-BE"/>
          </a:p>
        </p:txBody>
      </p:sp>
    </p:spTree>
    <p:extLst>
      <p:ext uri="{BB962C8B-B14F-4D97-AF65-F5344CB8AC3E}">
        <p14:creationId xmlns:p14="http://schemas.microsoft.com/office/powerpoint/2010/main" val="4267769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quora.com/Is-an-equal-house-system-in-a-birth-chart-more-accurate-than-the-Placidus-house-system"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mountainastrologer.com/tma/some-thoughts-on-the-astrological-houses-placidus-equal-or-what/"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astro.com/astrology/in_elements_e.htm?&amp;lang=h"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willemsimmers.nl/artikelen/de-kruizen-in-de-horoscoop"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IE"/>
          </a:p>
        </p:txBody>
      </p:sp>
      <p:sp>
        <p:nvSpPr>
          <p:cNvPr id="4" name="Tijdelijke aanduiding voor dianummer 3"/>
          <p:cNvSpPr>
            <a:spLocks noGrp="1"/>
          </p:cNvSpPr>
          <p:nvPr>
            <p:ph type="sldNum" sz="quarter" idx="10"/>
          </p:nvPr>
        </p:nvSpPr>
        <p:spPr/>
        <p:txBody>
          <a:bodyPr/>
          <a:lstStyle/>
          <a:p>
            <a:fld id="{44953198-5C30-47E3-925C-8A9ABFB88347}" type="slidenum">
              <a:rPr lang="nl-BE" smtClean="0"/>
              <a:t>1</a:t>
            </a:fld>
            <a:endParaRPr lang="nl-BE"/>
          </a:p>
        </p:txBody>
      </p:sp>
    </p:spTree>
    <p:extLst>
      <p:ext uri="{BB962C8B-B14F-4D97-AF65-F5344CB8AC3E}">
        <p14:creationId xmlns:p14="http://schemas.microsoft.com/office/powerpoint/2010/main" val="1676687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44953198-5C30-47E3-925C-8A9ABFB88347}" type="slidenum">
              <a:rPr lang="nl-BE" smtClean="0"/>
              <a:t>10</a:t>
            </a:fld>
            <a:endParaRPr lang="nl-BE"/>
          </a:p>
        </p:txBody>
      </p:sp>
    </p:spTree>
    <p:extLst>
      <p:ext uri="{BB962C8B-B14F-4D97-AF65-F5344CB8AC3E}">
        <p14:creationId xmlns:p14="http://schemas.microsoft.com/office/powerpoint/2010/main" val="282934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Maan hier: misschien ga je in het buitenland je thuis maken</a:t>
            </a:r>
          </a:p>
          <a:p>
            <a:r>
              <a:rPr lang="nl-BE" dirty="0"/>
              <a:t>Saturnus: angst voor vliegen</a:t>
            </a:r>
          </a:p>
        </p:txBody>
      </p:sp>
      <p:sp>
        <p:nvSpPr>
          <p:cNvPr id="4" name="Tijdelijke aanduiding voor dianummer 3"/>
          <p:cNvSpPr>
            <a:spLocks noGrp="1"/>
          </p:cNvSpPr>
          <p:nvPr>
            <p:ph type="sldNum" sz="quarter" idx="10"/>
          </p:nvPr>
        </p:nvSpPr>
        <p:spPr/>
        <p:txBody>
          <a:bodyPr/>
          <a:lstStyle/>
          <a:p>
            <a:fld id="{44953198-5C30-47E3-925C-8A9ABFB88347}" type="slidenum">
              <a:rPr lang="nl-BE" smtClean="0"/>
              <a:t>11</a:t>
            </a:fld>
            <a:endParaRPr lang="nl-BE"/>
          </a:p>
        </p:txBody>
      </p:sp>
    </p:spTree>
    <p:extLst>
      <p:ext uri="{BB962C8B-B14F-4D97-AF65-F5344CB8AC3E}">
        <p14:creationId xmlns:p14="http://schemas.microsoft.com/office/powerpoint/2010/main" val="1147014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Cheiron</a:t>
            </a:r>
            <a:r>
              <a:rPr lang="nl-BE" dirty="0"/>
              <a:t> hier: </a:t>
            </a:r>
            <a:r>
              <a:rPr lang="nl-BE" dirty="0" err="1"/>
              <a:t>mss</a:t>
            </a:r>
            <a:r>
              <a:rPr lang="nl-BE" dirty="0"/>
              <a:t> ben je een professionele therapeut, of iemand die een alternatief pad of carrière volgt</a:t>
            </a:r>
          </a:p>
          <a:p>
            <a:r>
              <a:rPr lang="nl-BE" dirty="0"/>
              <a:t>Venus hier: carrière in mode, kunst of ontwerp, of carrière als relatietherapeut</a:t>
            </a:r>
          </a:p>
        </p:txBody>
      </p:sp>
      <p:sp>
        <p:nvSpPr>
          <p:cNvPr id="4" name="Tijdelijke aanduiding voor dianummer 3"/>
          <p:cNvSpPr>
            <a:spLocks noGrp="1"/>
          </p:cNvSpPr>
          <p:nvPr>
            <p:ph type="sldNum" sz="quarter" idx="10"/>
          </p:nvPr>
        </p:nvSpPr>
        <p:spPr/>
        <p:txBody>
          <a:bodyPr/>
          <a:lstStyle/>
          <a:p>
            <a:fld id="{44953198-5C30-47E3-925C-8A9ABFB88347}" type="slidenum">
              <a:rPr lang="nl-BE" smtClean="0"/>
              <a:t>12</a:t>
            </a:fld>
            <a:endParaRPr lang="nl-BE"/>
          </a:p>
        </p:txBody>
      </p:sp>
    </p:spTree>
    <p:extLst>
      <p:ext uri="{BB962C8B-B14F-4D97-AF65-F5344CB8AC3E}">
        <p14:creationId xmlns:p14="http://schemas.microsoft.com/office/powerpoint/2010/main" val="1887491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Jupiter hier: dan ben je de ziel/het hart van je groepje vrienden</a:t>
            </a:r>
          </a:p>
          <a:p>
            <a:r>
              <a:rPr lang="nl-BE" dirty="0"/>
              <a:t>Son hier: goede groepsleider</a:t>
            </a:r>
          </a:p>
        </p:txBody>
      </p:sp>
      <p:sp>
        <p:nvSpPr>
          <p:cNvPr id="4" name="Tijdelijke aanduiding voor dianummer 3"/>
          <p:cNvSpPr>
            <a:spLocks noGrp="1"/>
          </p:cNvSpPr>
          <p:nvPr>
            <p:ph type="sldNum" sz="quarter" idx="10"/>
          </p:nvPr>
        </p:nvSpPr>
        <p:spPr/>
        <p:txBody>
          <a:bodyPr/>
          <a:lstStyle/>
          <a:p>
            <a:fld id="{44953198-5C30-47E3-925C-8A9ABFB88347}" type="slidenum">
              <a:rPr lang="nl-BE" smtClean="0"/>
              <a:t>13</a:t>
            </a:fld>
            <a:endParaRPr lang="nl-BE"/>
          </a:p>
        </p:txBody>
      </p:sp>
    </p:spTree>
    <p:extLst>
      <p:ext uri="{BB962C8B-B14F-4D97-AF65-F5344CB8AC3E}">
        <p14:creationId xmlns:p14="http://schemas.microsoft.com/office/powerpoint/2010/main" val="4261332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66246">
              <a:defRPr/>
            </a:pPr>
            <a:r>
              <a:rPr lang="nl-BE" sz="1300" dirty="0"/>
              <a:t>Planeten hier maken het moeilijk om vaardigheden of behoeften te identificeren, tenzij we betrokken zijn in collectieve inspanningen</a:t>
            </a:r>
          </a:p>
          <a:p>
            <a:r>
              <a:rPr lang="nl-BE" dirty="0"/>
              <a:t>Mars hier: gewapende groepen/leger</a:t>
            </a:r>
          </a:p>
          <a:p>
            <a:r>
              <a:rPr lang="nl-BE" dirty="0"/>
              <a:t>Maan: aangetrokken om in rusthuizen of ziekenhuizen te werken</a:t>
            </a:r>
          </a:p>
        </p:txBody>
      </p:sp>
      <p:sp>
        <p:nvSpPr>
          <p:cNvPr id="4" name="Tijdelijke aanduiding voor dianummer 3"/>
          <p:cNvSpPr>
            <a:spLocks noGrp="1"/>
          </p:cNvSpPr>
          <p:nvPr>
            <p:ph type="sldNum" sz="quarter" idx="10"/>
          </p:nvPr>
        </p:nvSpPr>
        <p:spPr/>
        <p:txBody>
          <a:bodyPr/>
          <a:lstStyle/>
          <a:p>
            <a:fld id="{44953198-5C30-47E3-925C-8A9ABFB88347}" type="slidenum">
              <a:rPr lang="nl-BE" smtClean="0"/>
              <a:t>14</a:t>
            </a:fld>
            <a:endParaRPr lang="nl-BE"/>
          </a:p>
        </p:txBody>
      </p:sp>
    </p:spTree>
    <p:extLst>
      <p:ext uri="{BB962C8B-B14F-4D97-AF65-F5344CB8AC3E}">
        <p14:creationId xmlns:p14="http://schemas.microsoft.com/office/powerpoint/2010/main" val="4120314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IE"/>
          </a:p>
        </p:txBody>
      </p:sp>
      <p:sp>
        <p:nvSpPr>
          <p:cNvPr id="4" name="Tijdelijke aanduiding voor dianummer 3"/>
          <p:cNvSpPr>
            <a:spLocks noGrp="1"/>
          </p:cNvSpPr>
          <p:nvPr>
            <p:ph type="sldNum" sz="quarter" idx="5"/>
          </p:nvPr>
        </p:nvSpPr>
        <p:spPr/>
        <p:txBody>
          <a:bodyPr/>
          <a:lstStyle/>
          <a:p>
            <a:fld id="{44953198-5C30-47E3-925C-8A9ABFB88347}" type="slidenum">
              <a:rPr lang="nl-BE" smtClean="0"/>
              <a:t>15</a:t>
            </a:fld>
            <a:endParaRPr lang="nl-BE"/>
          </a:p>
        </p:txBody>
      </p:sp>
    </p:spTree>
    <p:extLst>
      <p:ext uri="{BB962C8B-B14F-4D97-AF65-F5344CB8AC3E}">
        <p14:creationId xmlns:p14="http://schemas.microsoft.com/office/powerpoint/2010/main" val="2554184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44953198-5C30-47E3-925C-8A9ABFB88347}" type="slidenum">
              <a:rPr lang="nl-BE" smtClean="0"/>
              <a:t>16</a:t>
            </a:fld>
            <a:endParaRPr lang="nl-BE"/>
          </a:p>
        </p:txBody>
      </p:sp>
    </p:spTree>
    <p:extLst>
      <p:ext uri="{BB962C8B-B14F-4D97-AF65-F5344CB8AC3E}">
        <p14:creationId xmlns:p14="http://schemas.microsoft.com/office/powerpoint/2010/main" val="3567110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IE" dirty="0"/>
          </a:p>
        </p:txBody>
      </p:sp>
      <p:sp>
        <p:nvSpPr>
          <p:cNvPr id="4" name="Tijdelijke aanduiding voor dianummer 3"/>
          <p:cNvSpPr>
            <a:spLocks noGrp="1"/>
          </p:cNvSpPr>
          <p:nvPr>
            <p:ph type="sldNum" sz="quarter" idx="5"/>
          </p:nvPr>
        </p:nvSpPr>
        <p:spPr/>
        <p:txBody>
          <a:bodyPr/>
          <a:lstStyle/>
          <a:p>
            <a:fld id="{44953198-5C30-47E3-925C-8A9ABFB88347}" type="slidenum">
              <a:rPr lang="nl-BE" smtClean="0"/>
              <a:t>17</a:t>
            </a:fld>
            <a:endParaRPr lang="nl-BE"/>
          </a:p>
        </p:txBody>
      </p:sp>
    </p:spTree>
    <p:extLst>
      <p:ext uri="{BB962C8B-B14F-4D97-AF65-F5344CB8AC3E}">
        <p14:creationId xmlns:p14="http://schemas.microsoft.com/office/powerpoint/2010/main" val="4073587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IE"/>
          </a:p>
        </p:txBody>
      </p:sp>
      <p:sp>
        <p:nvSpPr>
          <p:cNvPr id="4" name="Tijdelijke aanduiding voor dianummer 3"/>
          <p:cNvSpPr>
            <a:spLocks noGrp="1"/>
          </p:cNvSpPr>
          <p:nvPr>
            <p:ph type="sldNum" sz="quarter" idx="5"/>
          </p:nvPr>
        </p:nvSpPr>
        <p:spPr/>
        <p:txBody>
          <a:bodyPr/>
          <a:lstStyle/>
          <a:p>
            <a:fld id="{44953198-5C30-47E3-925C-8A9ABFB88347}" type="slidenum">
              <a:rPr lang="nl-BE" smtClean="0"/>
              <a:t>18</a:t>
            </a:fld>
            <a:endParaRPr lang="nl-BE"/>
          </a:p>
        </p:txBody>
      </p:sp>
    </p:spTree>
    <p:extLst>
      <p:ext uri="{BB962C8B-B14F-4D97-AF65-F5344CB8AC3E}">
        <p14:creationId xmlns:p14="http://schemas.microsoft.com/office/powerpoint/2010/main" val="2842557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Astro.com zijn de huizen aangeduid door de blauwe band. Je vindt daar ook de planeten in terug (de zwarte symbolen).</a:t>
            </a:r>
            <a:endParaRPr lang="en-IE" dirty="0"/>
          </a:p>
        </p:txBody>
      </p:sp>
      <p:sp>
        <p:nvSpPr>
          <p:cNvPr id="4" name="Tijdelijke aanduiding voor dianummer 3"/>
          <p:cNvSpPr>
            <a:spLocks noGrp="1"/>
          </p:cNvSpPr>
          <p:nvPr>
            <p:ph type="sldNum" sz="quarter" idx="5"/>
          </p:nvPr>
        </p:nvSpPr>
        <p:spPr/>
        <p:txBody>
          <a:bodyPr/>
          <a:lstStyle/>
          <a:p>
            <a:fld id="{44953198-5C30-47E3-925C-8A9ABFB88347}" type="slidenum">
              <a:rPr lang="nl-BE" smtClean="0"/>
              <a:t>19</a:t>
            </a:fld>
            <a:endParaRPr lang="nl-BE"/>
          </a:p>
        </p:txBody>
      </p:sp>
    </p:spTree>
    <p:extLst>
      <p:ext uri="{BB962C8B-B14F-4D97-AF65-F5344CB8AC3E}">
        <p14:creationId xmlns:p14="http://schemas.microsoft.com/office/powerpoint/2010/main" val="967106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IE" dirty="0">
                <a:hlinkClick r:id="rId3"/>
              </a:rPr>
              <a:t>https://www.quora.com/Is-an-equal-house-system-in-a-birth-chart-more-accurate-than-the-Placidus-house-system</a:t>
            </a:r>
            <a:endParaRPr lang="en-IE" sz="1200" b="0" i="0" kern="1200" dirty="0">
              <a:solidFill>
                <a:schemeClr val="tx1"/>
              </a:solidFill>
              <a:effectLst/>
              <a:latin typeface="+mn-lt"/>
              <a:ea typeface="+mn-ea"/>
              <a:cs typeface="+mn-cs"/>
            </a:endParaRPr>
          </a:p>
          <a:p>
            <a:r>
              <a:rPr lang="en-IE" sz="1200" b="0" i="0" kern="1200" dirty="0">
                <a:solidFill>
                  <a:schemeClr val="tx1"/>
                </a:solidFill>
                <a:effectLst/>
                <a:latin typeface="+mn-lt"/>
                <a:ea typeface="+mn-ea"/>
                <a:cs typeface="+mn-cs"/>
              </a:rPr>
              <a:t>The </a:t>
            </a:r>
            <a:r>
              <a:rPr lang="en-IE" sz="1200" b="0" i="0" kern="1200" dirty="0" err="1">
                <a:solidFill>
                  <a:schemeClr val="tx1"/>
                </a:solidFill>
                <a:effectLst/>
                <a:latin typeface="+mn-lt"/>
                <a:ea typeface="+mn-ea"/>
                <a:cs typeface="+mn-cs"/>
              </a:rPr>
              <a:t>Placidus</a:t>
            </a:r>
            <a:r>
              <a:rPr lang="en-IE" sz="1200" b="0" i="0" kern="1200" dirty="0">
                <a:solidFill>
                  <a:schemeClr val="tx1"/>
                </a:solidFill>
                <a:effectLst/>
                <a:latin typeface="+mn-lt"/>
                <a:ea typeface="+mn-ea"/>
                <a:cs typeface="+mn-cs"/>
              </a:rPr>
              <a:t> System makes allowance for the tilt of the earth relative to the ecliptic - so the Houses become more distorted as the places of birth get nearer the North &amp; South Poles.</a:t>
            </a:r>
          </a:p>
          <a:p>
            <a:endParaRPr lang="en-IE" sz="1200" b="0" i="0" kern="1200" dirty="0">
              <a:solidFill>
                <a:schemeClr val="tx1"/>
              </a:solidFill>
              <a:effectLst/>
              <a:latin typeface="+mn-lt"/>
              <a:ea typeface="+mn-ea"/>
              <a:cs typeface="+mn-cs"/>
            </a:endParaRPr>
          </a:p>
          <a:p>
            <a:r>
              <a:rPr lang="en-IE" dirty="0">
                <a:hlinkClick r:id="rId4"/>
              </a:rPr>
              <a:t>https://mountainastrologer.com/tma/some-thoughts-on-the-astrological-houses-placidus-equal-or-what/</a:t>
            </a:r>
            <a:endParaRPr lang="en-IE" sz="1200" b="0" i="0" kern="1200" dirty="0">
              <a:solidFill>
                <a:schemeClr val="tx1"/>
              </a:solidFill>
              <a:effectLst/>
              <a:latin typeface="+mn-lt"/>
              <a:ea typeface="+mn-ea"/>
              <a:cs typeface="+mn-cs"/>
            </a:endParaRPr>
          </a:p>
          <a:p>
            <a:r>
              <a:rPr lang="en-IE" sz="1200" b="0" i="0" kern="1200" dirty="0">
                <a:solidFill>
                  <a:schemeClr val="tx1"/>
                </a:solidFill>
                <a:effectLst/>
                <a:latin typeface="+mn-lt"/>
                <a:ea typeface="+mn-ea"/>
                <a:cs typeface="+mn-cs"/>
              </a:rPr>
              <a:t>The students could see from our small experiment something that is fundamental to the accurate reading of any horoscope: strong themes will shine through, whatever way you divide up the circle. As U.K astrologer Robin Heath so memorably observed in </a:t>
            </a:r>
            <a:r>
              <a:rPr lang="en-IE" sz="1200" b="0" i="1" kern="1200" dirty="0">
                <a:solidFill>
                  <a:schemeClr val="tx1"/>
                </a:solidFill>
                <a:effectLst/>
                <a:latin typeface="+mn-lt"/>
                <a:ea typeface="+mn-ea"/>
                <a:cs typeface="+mn-cs"/>
              </a:rPr>
              <a:t>TMA</a:t>
            </a:r>
            <a:r>
              <a:rPr lang="en-IE" sz="1200" b="0" i="0" kern="1200" dirty="0">
                <a:solidFill>
                  <a:schemeClr val="tx1"/>
                </a:solidFill>
                <a:effectLst/>
                <a:latin typeface="+mn-lt"/>
                <a:ea typeface="+mn-ea"/>
                <a:cs typeface="+mn-cs"/>
              </a:rPr>
              <a:t> a number of years ago: </a:t>
            </a:r>
            <a:r>
              <a:rPr lang="en-IE" sz="1200" b="0" i="1" kern="1200" dirty="0">
                <a:solidFill>
                  <a:schemeClr val="tx1"/>
                </a:solidFill>
                <a:effectLst/>
                <a:latin typeface="+mn-lt"/>
                <a:ea typeface="+mn-ea"/>
                <a:cs typeface="+mn-cs"/>
              </a:rPr>
              <a:t>“…astrology appears more and more to behave like a hologram. You can perform almost any technique with the data, turn the chart inside out or slice it up, and still the symbolic pictures remain….”</a:t>
            </a:r>
            <a:r>
              <a:rPr lang="en-IE" sz="1200" b="0" i="0" kern="1200" dirty="0">
                <a:solidFill>
                  <a:schemeClr val="tx1"/>
                </a:solidFill>
                <a:effectLst/>
                <a:latin typeface="+mn-lt"/>
                <a:ea typeface="+mn-ea"/>
                <a:cs typeface="+mn-cs"/>
              </a:rPr>
              <a:t> (1) Both this statement and our class experiment bore out the conclusion to which I had arrived some time ago. It doesn’t really matter much what system you use — you will get the same overall picture.</a:t>
            </a:r>
          </a:p>
          <a:p>
            <a:endParaRPr lang="nl-BE" dirty="0"/>
          </a:p>
        </p:txBody>
      </p:sp>
      <p:sp>
        <p:nvSpPr>
          <p:cNvPr id="4" name="Tijdelijke aanduiding voor dianummer 3"/>
          <p:cNvSpPr>
            <a:spLocks noGrp="1"/>
          </p:cNvSpPr>
          <p:nvPr>
            <p:ph type="sldNum" sz="quarter" idx="10"/>
          </p:nvPr>
        </p:nvSpPr>
        <p:spPr/>
        <p:txBody>
          <a:bodyPr/>
          <a:lstStyle/>
          <a:p>
            <a:fld id="{44953198-5C30-47E3-925C-8A9ABFB88347}" type="slidenum">
              <a:rPr lang="nl-BE" smtClean="0"/>
              <a:t>2</a:t>
            </a:fld>
            <a:endParaRPr lang="nl-BE"/>
          </a:p>
        </p:txBody>
      </p:sp>
    </p:spTree>
    <p:extLst>
      <p:ext uri="{BB962C8B-B14F-4D97-AF65-F5344CB8AC3E}">
        <p14:creationId xmlns:p14="http://schemas.microsoft.com/office/powerpoint/2010/main" val="2432157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IE"/>
          </a:p>
        </p:txBody>
      </p:sp>
      <p:sp>
        <p:nvSpPr>
          <p:cNvPr id="4" name="Tijdelijke aanduiding voor dianummer 3"/>
          <p:cNvSpPr>
            <a:spLocks noGrp="1"/>
          </p:cNvSpPr>
          <p:nvPr>
            <p:ph type="sldNum" sz="quarter" idx="5"/>
          </p:nvPr>
        </p:nvSpPr>
        <p:spPr/>
        <p:txBody>
          <a:bodyPr/>
          <a:lstStyle/>
          <a:p>
            <a:fld id="{44953198-5C30-47E3-925C-8A9ABFB88347}" type="slidenum">
              <a:rPr lang="nl-BE" smtClean="0"/>
              <a:t>20</a:t>
            </a:fld>
            <a:endParaRPr lang="nl-BE"/>
          </a:p>
        </p:txBody>
      </p:sp>
    </p:spTree>
    <p:extLst>
      <p:ext uri="{BB962C8B-B14F-4D97-AF65-F5344CB8AC3E}">
        <p14:creationId xmlns:p14="http://schemas.microsoft.com/office/powerpoint/2010/main" val="1369273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IE"/>
          </a:p>
        </p:txBody>
      </p:sp>
      <p:sp>
        <p:nvSpPr>
          <p:cNvPr id="4" name="Tijdelijke aanduiding voor dianummer 3"/>
          <p:cNvSpPr>
            <a:spLocks noGrp="1"/>
          </p:cNvSpPr>
          <p:nvPr>
            <p:ph type="sldNum" sz="quarter" idx="5"/>
          </p:nvPr>
        </p:nvSpPr>
        <p:spPr/>
        <p:txBody>
          <a:bodyPr/>
          <a:lstStyle/>
          <a:p>
            <a:fld id="{44953198-5C30-47E3-925C-8A9ABFB88347}" type="slidenum">
              <a:rPr lang="nl-BE" smtClean="0"/>
              <a:t>23</a:t>
            </a:fld>
            <a:endParaRPr lang="nl-BE"/>
          </a:p>
        </p:txBody>
      </p:sp>
    </p:spTree>
    <p:extLst>
      <p:ext uri="{BB962C8B-B14F-4D97-AF65-F5344CB8AC3E}">
        <p14:creationId xmlns:p14="http://schemas.microsoft.com/office/powerpoint/2010/main" val="93705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 spreken van vuur tekens (Ram, Leeuw, Schutter), aarde tekens (Stier, Maagd, Steenbok), lucht tekens (</a:t>
            </a:r>
            <a:r>
              <a:rPr lang="nl-BE" dirty="0" err="1"/>
              <a:t>Twelingen</a:t>
            </a:r>
            <a:r>
              <a:rPr lang="nl-BE" dirty="0"/>
              <a:t>, Weegschaal en Waterman) en water tekens (Kreeft, Schorpioen, Vissen).</a:t>
            </a:r>
            <a:endParaRPr lang="en-IE" dirty="0"/>
          </a:p>
        </p:txBody>
      </p:sp>
      <p:sp>
        <p:nvSpPr>
          <p:cNvPr id="4" name="Tijdelijke aanduiding voor dianummer 3"/>
          <p:cNvSpPr>
            <a:spLocks noGrp="1"/>
          </p:cNvSpPr>
          <p:nvPr>
            <p:ph type="sldNum" sz="quarter" idx="10"/>
          </p:nvPr>
        </p:nvSpPr>
        <p:spPr/>
        <p:txBody>
          <a:bodyPr/>
          <a:lstStyle/>
          <a:p>
            <a:fld id="{44953198-5C30-47E3-925C-8A9ABFB88347}" type="slidenum">
              <a:rPr lang="nl-BE" smtClean="0"/>
              <a:t>24</a:t>
            </a:fld>
            <a:endParaRPr lang="nl-BE"/>
          </a:p>
        </p:txBody>
      </p:sp>
    </p:spTree>
    <p:extLst>
      <p:ext uri="{BB962C8B-B14F-4D97-AF65-F5344CB8AC3E}">
        <p14:creationId xmlns:p14="http://schemas.microsoft.com/office/powerpoint/2010/main" val="58709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Zo ook spreken we van vuur huizen (1, 5 en 9), aarde huizen (2, 6 en 10), lucht huizen (3, 7 en 11) en water huizen (4, 8 en 12).</a:t>
            </a:r>
            <a:endParaRPr lang="en-IE" dirty="0"/>
          </a:p>
        </p:txBody>
      </p:sp>
      <p:sp>
        <p:nvSpPr>
          <p:cNvPr id="4" name="Tijdelijke aanduiding voor dianummer 3"/>
          <p:cNvSpPr>
            <a:spLocks noGrp="1"/>
          </p:cNvSpPr>
          <p:nvPr>
            <p:ph type="sldNum" sz="quarter" idx="10"/>
          </p:nvPr>
        </p:nvSpPr>
        <p:spPr/>
        <p:txBody>
          <a:bodyPr/>
          <a:lstStyle/>
          <a:p>
            <a:fld id="{44953198-5C30-47E3-925C-8A9ABFB88347}" type="slidenum">
              <a:rPr lang="nl-BE" smtClean="0"/>
              <a:t>25</a:t>
            </a:fld>
            <a:endParaRPr lang="nl-BE"/>
          </a:p>
        </p:txBody>
      </p:sp>
    </p:spTree>
    <p:extLst>
      <p:ext uri="{BB962C8B-B14F-4D97-AF65-F5344CB8AC3E}">
        <p14:creationId xmlns:p14="http://schemas.microsoft.com/office/powerpoint/2010/main" val="587096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IE" dirty="0"/>
          </a:p>
        </p:txBody>
      </p:sp>
      <p:sp>
        <p:nvSpPr>
          <p:cNvPr id="4" name="Tijdelijke aanduiding voor dianummer 3"/>
          <p:cNvSpPr>
            <a:spLocks noGrp="1"/>
          </p:cNvSpPr>
          <p:nvPr>
            <p:ph type="sldNum" sz="quarter" idx="5"/>
          </p:nvPr>
        </p:nvSpPr>
        <p:spPr/>
        <p:txBody>
          <a:bodyPr/>
          <a:lstStyle/>
          <a:p>
            <a:fld id="{44953198-5C30-47E3-925C-8A9ABFB88347}" type="slidenum">
              <a:rPr lang="nl-BE" smtClean="0"/>
              <a:t>26</a:t>
            </a:fld>
            <a:endParaRPr lang="nl-BE"/>
          </a:p>
        </p:txBody>
      </p:sp>
    </p:spTree>
    <p:extLst>
      <p:ext uri="{BB962C8B-B14F-4D97-AF65-F5344CB8AC3E}">
        <p14:creationId xmlns:p14="http://schemas.microsoft.com/office/powerpoint/2010/main" val="18688538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Elk van de 4 elementen komt in 3 ‘toestandsvormen’ voor:</a:t>
            </a:r>
          </a:p>
          <a:p>
            <a:endParaRPr lang="en-IE" dirty="0">
              <a:hlinkClick r:id="rId3"/>
            </a:endParaRPr>
          </a:p>
          <a:p>
            <a:r>
              <a:rPr lang="en-IE" dirty="0">
                <a:hlinkClick r:id="rId3"/>
              </a:rPr>
              <a:t>https://www.astro.com/astrology/in_elements_e.htm?&amp;lang=h</a:t>
            </a:r>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Als voorbeeld nemen wij een kijkje bij de natuurkunde, welke eveneens verschillende toestandsvormen van de (chemische) elementen beschrijft. Zo is het (gewone) water in zijn gewone, "eigenlijke" toestand vloeibaar - astrologisch gezien de "hoofd" vorm; en als je het boven zijn kookpunt verhit, wordt het tot waterdamp - voor de astroloog gaat het in de "veranderlijke" staat over. De individuele planetenbezetting in deze drie categorieën biedt eveneens fundamenteel uitsluitsel over het wezen van een mens.</a:t>
            </a:r>
            <a:endParaRPr lang="nl-BE" dirty="0"/>
          </a:p>
        </p:txBody>
      </p:sp>
      <p:sp>
        <p:nvSpPr>
          <p:cNvPr id="4" name="Slide Number Placeholder 3"/>
          <p:cNvSpPr>
            <a:spLocks noGrp="1"/>
          </p:cNvSpPr>
          <p:nvPr>
            <p:ph type="sldNum" sz="quarter" idx="10"/>
          </p:nvPr>
        </p:nvSpPr>
        <p:spPr/>
        <p:txBody>
          <a:bodyPr/>
          <a:lstStyle/>
          <a:p>
            <a:fld id="{382E5B92-B86F-4F66-B3DB-6FF6D9CA6069}" type="slidenum">
              <a:rPr lang="nl-BE" smtClean="0"/>
              <a:t>27</a:t>
            </a:fld>
            <a:endParaRPr lang="nl-BE"/>
          </a:p>
        </p:txBody>
      </p:sp>
    </p:spTree>
    <p:extLst>
      <p:ext uri="{BB962C8B-B14F-4D97-AF65-F5344CB8AC3E}">
        <p14:creationId xmlns:p14="http://schemas.microsoft.com/office/powerpoint/2010/main" val="14723107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Per kruis altijd 4 verschillende elementen (zie de verschillende kleur per rij)</a:t>
            </a:r>
          </a:p>
          <a:p>
            <a:endParaRPr lang="nl-BE" dirty="0"/>
          </a:p>
          <a:p>
            <a:r>
              <a:rPr lang="nl-BE" dirty="0"/>
              <a:t>HOOFDKRUIS – GROEI/STARTEN</a:t>
            </a:r>
          </a:p>
          <a:p>
            <a:r>
              <a:rPr lang="nl-BE" dirty="0"/>
              <a:t>altijd het begin van een seizoen: Ram (lente), Kreeft (zomer), Weegschaal (herfst), Steenbok (winter)</a:t>
            </a:r>
          </a:p>
          <a:p>
            <a:pPr marL="171450" indent="-171450">
              <a:buFontTx/>
              <a:buChar char="-"/>
            </a:pPr>
            <a:r>
              <a:rPr lang="nl-BE" dirty="0"/>
              <a:t>uitgaande, drijvende kracht</a:t>
            </a:r>
          </a:p>
          <a:p>
            <a:pPr marL="171450" indent="-171450">
              <a:buFontTx/>
              <a:buChar char="-"/>
            </a:pPr>
            <a:r>
              <a:rPr lang="nl-BE" dirty="0"/>
              <a:t>willen iets scheppen en nalaten in de buitenwereld</a:t>
            </a:r>
          </a:p>
          <a:p>
            <a:pPr marL="171450" indent="-171450">
              <a:buFontTx/>
              <a:buChar char="-"/>
            </a:pPr>
            <a:r>
              <a:rPr lang="nl-BE" dirty="0"/>
              <a:t>extraverte tekens: op de buitenwereld gericht</a:t>
            </a:r>
          </a:p>
          <a:p>
            <a:pPr marL="171450" indent="-171450">
              <a:buFontTx/>
              <a:buChar char="-"/>
            </a:pPr>
            <a:r>
              <a:rPr lang="nl-BE" dirty="0"/>
              <a:t>Positieve tekens (Ram en Weegschaal): willen actief iets doen in de buitenwereld</a:t>
            </a:r>
          </a:p>
          <a:p>
            <a:pPr marL="171450" indent="-171450">
              <a:buFontTx/>
              <a:buChar char="-"/>
            </a:pPr>
            <a:r>
              <a:rPr lang="nl-BE" dirty="0"/>
              <a:t>Negatieve tekens (Kreeft en Steenbok: meer passieve houding, kijken eerst kat uit de boom</a:t>
            </a:r>
          </a:p>
          <a:p>
            <a:pPr marL="171450" indent="-171450">
              <a:buFontTx/>
              <a:buChar char="-"/>
            </a:pPr>
            <a:endParaRPr lang="nl-BE" dirty="0"/>
          </a:p>
          <a:p>
            <a:pPr marL="0" indent="0">
              <a:buFontTx/>
              <a:buNone/>
            </a:pPr>
            <a:r>
              <a:rPr lang="nl-BE" dirty="0"/>
              <a:t>VASTE KRUIS – BLOEI/VERDER AFWERKEN</a:t>
            </a:r>
          </a:p>
          <a:p>
            <a:pPr marL="171450" indent="-171450">
              <a:buFontTx/>
              <a:buChar char="-"/>
            </a:pPr>
            <a:r>
              <a:rPr lang="nl-BE" dirty="0"/>
              <a:t>maken wat hoofdtekens starten verder af</a:t>
            </a:r>
          </a:p>
          <a:p>
            <a:pPr marL="171450" indent="-171450">
              <a:buFontTx/>
              <a:buChar char="-"/>
            </a:pPr>
            <a:r>
              <a:rPr lang="nl-BE" dirty="0"/>
              <a:t>Wat in gang is gezet doen zij bloeien</a:t>
            </a:r>
          </a:p>
          <a:p>
            <a:pPr marL="171450" indent="-171450">
              <a:buFontTx/>
              <a:buChar char="-"/>
            </a:pPr>
            <a:r>
              <a:rPr lang="nl-BE" dirty="0"/>
              <a:t>rustiger: stabieler, </a:t>
            </a:r>
            <a:r>
              <a:rPr lang="nl-BE" dirty="0" err="1"/>
              <a:t>ego-centrisch</a:t>
            </a:r>
            <a:r>
              <a:rPr lang="nl-BE" dirty="0"/>
              <a:t>, volhardend</a:t>
            </a:r>
          </a:p>
          <a:p>
            <a:pPr marL="171450" indent="-171450">
              <a:buFontTx/>
              <a:buChar char="-"/>
            </a:pPr>
            <a:r>
              <a:rPr lang="nl-BE" dirty="0"/>
              <a:t>Handelen alleen vanuit een innerlijke betrokkenheid</a:t>
            </a:r>
          </a:p>
          <a:p>
            <a:pPr marL="171450" indent="-171450">
              <a:buFontTx/>
              <a:buChar char="-"/>
            </a:pPr>
            <a:r>
              <a:rPr lang="nl-BE" dirty="0"/>
              <a:t>Energie gaat van buiten naar buiten (introvert genoemd)</a:t>
            </a:r>
          </a:p>
          <a:p>
            <a:pPr marL="171450" indent="-171450">
              <a:buFontTx/>
              <a:buChar char="-"/>
            </a:pPr>
            <a:r>
              <a:rPr lang="nl-BE" dirty="0"/>
              <a:t>Negatieve tekens (Schorpioen en Stier): zeer afwachtend</a:t>
            </a:r>
          </a:p>
          <a:p>
            <a:pPr marL="171450" indent="-171450">
              <a:buFontTx/>
              <a:buChar char="-"/>
            </a:pPr>
            <a:r>
              <a:rPr lang="nl-BE" dirty="0"/>
              <a:t>Positieve tekens (Waterman en Leeuw): handelen vanuit eigen gevoelens en behoeften -&gt; betrouwbaar, maar soms ook zeer traag</a:t>
            </a:r>
          </a:p>
          <a:p>
            <a:pPr marL="171450" indent="-171450">
              <a:buFontTx/>
              <a:buChar char="-"/>
            </a:pPr>
            <a:endParaRPr lang="nl-BE" dirty="0"/>
          </a:p>
          <a:p>
            <a:pPr marL="0" indent="0">
              <a:buFontTx/>
              <a:buNone/>
            </a:pPr>
            <a:r>
              <a:rPr lang="nl-BE" dirty="0"/>
              <a:t>BEWEEGLIJKE KRUIS – VERVAL/AFWERKEN, LOSLATEN</a:t>
            </a:r>
          </a:p>
          <a:p>
            <a:pPr marL="171450" indent="-171450">
              <a:buFontTx/>
              <a:buChar char="-"/>
            </a:pPr>
            <a:r>
              <a:rPr lang="nl-BE" dirty="0"/>
              <a:t>Geven initiatieven en energie door, werken af</a:t>
            </a:r>
          </a:p>
          <a:p>
            <a:pPr marL="171450" indent="-171450">
              <a:buFontTx/>
              <a:buChar char="-"/>
            </a:pPr>
            <a:r>
              <a:rPr lang="nl-BE" dirty="0"/>
              <a:t>Wisselende energiestroom: soms van binnen &gt; buiten (extravert), soms van buiten &gt; binnen (introvert)</a:t>
            </a:r>
          </a:p>
          <a:p>
            <a:pPr marL="171450" indent="-171450">
              <a:buFontTx/>
              <a:buChar char="-"/>
            </a:pPr>
            <a:r>
              <a:rPr lang="nl-BE" dirty="0"/>
              <a:t>Tijdens extraverte perioden wordt gehandeld in de buitenwereld</a:t>
            </a:r>
          </a:p>
          <a:p>
            <a:pPr marL="171450" indent="-171450">
              <a:buFontTx/>
              <a:buChar char="-"/>
            </a:pPr>
            <a:r>
              <a:rPr lang="nl-BE" dirty="0"/>
              <a:t>Tijdens introverte wordt </a:t>
            </a:r>
            <a:r>
              <a:rPr lang="nl-BE" dirty="0" err="1"/>
              <a:t>vanalles</a:t>
            </a:r>
            <a:r>
              <a:rPr lang="nl-BE" dirty="0"/>
              <a:t> verwerkt en afgestemd op de eigen behoeften en verlangens</a:t>
            </a:r>
          </a:p>
          <a:p>
            <a:pPr marL="171450" indent="-171450">
              <a:buFontTx/>
              <a:buChar char="-"/>
            </a:pPr>
            <a:r>
              <a:rPr lang="nl-BE" dirty="0"/>
              <a:t>Flexibel, aanpassen, soms oppervlakkig en wisselvalligheid</a:t>
            </a:r>
          </a:p>
          <a:p>
            <a:pPr marL="171450" indent="-171450">
              <a:buFontTx/>
              <a:buChar char="-"/>
            </a:pPr>
            <a:r>
              <a:rPr lang="nl-BE" dirty="0"/>
              <a:t>Positieve tekens (Boogschutter en Tweelingen): beter zichtbaar</a:t>
            </a:r>
          </a:p>
          <a:p>
            <a:pPr marL="171450" indent="-171450">
              <a:buFontTx/>
              <a:buChar char="-"/>
            </a:pPr>
            <a:r>
              <a:rPr lang="nl-BE" dirty="0"/>
              <a:t>Negatieve tekens (Maagd en Vissen): meer intern zichtbaar</a:t>
            </a:r>
          </a:p>
          <a:p>
            <a:pPr marL="171450" indent="-171450">
              <a:buFontTx/>
              <a:buChar char="-"/>
            </a:pPr>
            <a:endParaRPr lang="nl-BE" dirty="0"/>
          </a:p>
          <a:p>
            <a:pPr marL="171450" indent="-171450">
              <a:buFontTx/>
              <a:buChar char="-"/>
            </a:pPr>
            <a:r>
              <a:rPr lang="nl-BE" dirty="0"/>
              <a:t>Bron: Esther Van Heerebeek, Astrologie voor Beginners</a:t>
            </a:r>
          </a:p>
          <a:p>
            <a:pPr marL="171450" indent="-171450">
              <a:buFontTx/>
              <a:buChar char="-"/>
            </a:pPr>
            <a:endParaRPr lang="nl-BE" dirty="0"/>
          </a:p>
        </p:txBody>
      </p:sp>
      <p:sp>
        <p:nvSpPr>
          <p:cNvPr id="4" name="Tijdelijke aanduiding voor dianummer 3"/>
          <p:cNvSpPr>
            <a:spLocks noGrp="1"/>
          </p:cNvSpPr>
          <p:nvPr>
            <p:ph type="sldNum" sz="quarter" idx="10"/>
          </p:nvPr>
        </p:nvSpPr>
        <p:spPr/>
        <p:txBody>
          <a:bodyPr/>
          <a:lstStyle/>
          <a:p>
            <a:fld id="{44953198-5C30-47E3-925C-8A9ABFB88347}" type="slidenum">
              <a:rPr lang="nl-BE" smtClean="0"/>
              <a:t>28</a:t>
            </a:fld>
            <a:endParaRPr lang="nl-BE"/>
          </a:p>
        </p:txBody>
      </p:sp>
    </p:spTree>
    <p:extLst>
      <p:ext uri="{BB962C8B-B14F-4D97-AF65-F5344CB8AC3E}">
        <p14:creationId xmlns:p14="http://schemas.microsoft.com/office/powerpoint/2010/main" val="3685264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BE" dirty="0"/>
          </a:p>
        </p:txBody>
      </p:sp>
      <p:sp>
        <p:nvSpPr>
          <p:cNvPr id="4" name="Tijdelijke aanduiding voor dianummer 3"/>
          <p:cNvSpPr>
            <a:spLocks noGrp="1"/>
          </p:cNvSpPr>
          <p:nvPr>
            <p:ph type="sldNum" sz="quarter" idx="10"/>
          </p:nvPr>
        </p:nvSpPr>
        <p:spPr/>
        <p:txBody>
          <a:bodyPr/>
          <a:lstStyle/>
          <a:p>
            <a:fld id="{44953198-5C30-47E3-925C-8A9ABFB88347}" type="slidenum">
              <a:rPr lang="nl-BE" smtClean="0"/>
              <a:t>29</a:t>
            </a:fld>
            <a:endParaRPr lang="nl-BE"/>
          </a:p>
        </p:txBody>
      </p:sp>
    </p:spTree>
    <p:extLst>
      <p:ext uri="{BB962C8B-B14F-4D97-AF65-F5344CB8AC3E}">
        <p14:creationId xmlns:p14="http://schemas.microsoft.com/office/powerpoint/2010/main" val="3618279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IE" dirty="0">
                <a:hlinkClick r:id="rId3"/>
              </a:rPr>
              <a:t>https://www.willemsimmers.nl/artikelen/de-kruizen-in-de-horoscoop</a:t>
            </a:r>
            <a:endParaRPr lang="en-IE" dirty="0"/>
          </a:p>
        </p:txBody>
      </p:sp>
      <p:sp>
        <p:nvSpPr>
          <p:cNvPr id="4" name="Tijdelijke aanduiding voor dianummer 3"/>
          <p:cNvSpPr>
            <a:spLocks noGrp="1"/>
          </p:cNvSpPr>
          <p:nvPr>
            <p:ph type="sldNum" sz="quarter" idx="5"/>
          </p:nvPr>
        </p:nvSpPr>
        <p:spPr/>
        <p:txBody>
          <a:bodyPr/>
          <a:lstStyle/>
          <a:p>
            <a:fld id="{44953198-5C30-47E3-925C-8A9ABFB88347}" type="slidenum">
              <a:rPr lang="nl-BE" smtClean="0"/>
              <a:t>30</a:t>
            </a:fld>
            <a:endParaRPr lang="nl-BE"/>
          </a:p>
        </p:txBody>
      </p:sp>
    </p:spTree>
    <p:extLst>
      <p:ext uri="{BB962C8B-B14F-4D97-AF65-F5344CB8AC3E}">
        <p14:creationId xmlns:p14="http://schemas.microsoft.com/office/powerpoint/2010/main" val="29633293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IE"/>
          </a:p>
        </p:txBody>
      </p:sp>
      <p:sp>
        <p:nvSpPr>
          <p:cNvPr id="4" name="Tijdelijke aanduiding voor dianummer 3"/>
          <p:cNvSpPr>
            <a:spLocks noGrp="1"/>
          </p:cNvSpPr>
          <p:nvPr>
            <p:ph type="sldNum" sz="quarter" idx="5"/>
          </p:nvPr>
        </p:nvSpPr>
        <p:spPr/>
        <p:txBody>
          <a:bodyPr/>
          <a:lstStyle/>
          <a:p>
            <a:fld id="{44953198-5C30-47E3-925C-8A9ABFB88347}" type="slidenum">
              <a:rPr lang="nl-BE" smtClean="0"/>
              <a:t>31</a:t>
            </a:fld>
            <a:endParaRPr lang="nl-BE"/>
          </a:p>
        </p:txBody>
      </p:sp>
    </p:spTree>
    <p:extLst>
      <p:ext uri="{BB962C8B-B14F-4D97-AF65-F5344CB8AC3E}">
        <p14:creationId xmlns:p14="http://schemas.microsoft.com/office/powerpoint/2010/main" val="970251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44953198-5C30-47E3-925C-8A9ABFB88347}" type="slidenum">
              <a:rPr lang="nl-BE" smtClean="0"/>
              <a:t>3</a:t>
            </a:fld>
            <a:endParaRPr lang="nl-BE"/>
          </a:p>
        </p:txBody>
      </p:sp>
    </p:spTree>
    <p:extLst>
      <p:ext uri="{BB962C8B-B14F-4D97-AF65-F5344CB8AC3E}">
        <p14:creationId xmlns:p14="http://schemas.microsoft.com/office/powerpoint/2010/main" val="1998965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IE"/>
          </a:p>
        </p:txBody>
      </p:sp>
      <p:sp>
        <p:nvSpPr>
          <p:cNvPr id="4" name="Tijdelijke aanduiding voor dianummer 3"/>
          <p:cNvSpPr>
            <a:spLocks noGrp="1"/>
          </p:cNvSpPr>
          <p:nvPr>
            <p:ph type="sldNum" sz="quarter" idx="5"/>
          </p:nvPr>
        </p:nvSpPr>
        <p:spPr/>
        <p:txBody>
          <a:bodyPr/>
          <a:lstStyle/>
          <a:p>
            <a:fld id="{44953198-5C30-47E3-925C-8A9ABFB88347}" type="slidenum">
              <a:rPr lang="nl-BE" smtClean="0"/>
              <a:t>32</a:t>
            </a:fld>
            <a:endParaRPr lang="nl-BE"/>
          </a:p>
        </p:txBody>
      </p:sp>
    </p:spTree>
    <p:extLst>
      <p:ext uri="{BB962C8B-B14F-4D97-AF65-F5344CB8AC3E}">
        <p14:creationId xmlns:p14="http://schemas.microsoft.com/office/powerpoint/2010/main" val="6279509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IE"/>
          </a:p>
        </p:txBody>
      </p:sp>
      <p:sp>
        <p:nvSpPr>
          <p:cNvPr id="4" name="Tijdelijke aanduiding voor dianummer 3"/>
          <p:cNvSpPr>
            <a:spLocks noGrp="1"/>
          </p:cNvSpPr>
          <p:nvPr>
            <p:ph type="sldNum" sz="quarter" idx="5"/>
          </p:nvPr>
        </p:nvSpPr>
        <p:spPr/>
        <p:txBody>
          <a:bodyPr/>
          <a:lstStyle/>
          <a:p>
            <a:fld id="{44953198-5C30-47E3-925C-8A9ABFB88347}" type="slidenum">
              <a:rPr lang="nl-BE" smtClean="0"/>
              <a:t>33</a:t>
            </a:fld>
            <a:endParaRPr lang="nl-BE"/>
          </a:p>
        </p:txBody>
      </p:sp>
    </p:spTree>
    <p:extLst>
      <p:ext uri="{BB962C8B-B14F-4D97-AF65-F5344CB8AC3E}">
        <p14:creationId xmlns:p14="http://schemas.microsoft.com/office/powerpoint/2010/main" val="18777844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44953198-5C30-47E3-925C-8A9ABFB88347}" type="slidenum">
              <a:rPr lang="nl-BE" smtClean="0"/>
              <a:t>34</a:t>
            </a:fld>
            <a:endParaRPr lang="nl-BE"/>
          </a:p>
        </p:txBody>
      </p:sp>
    </p:spTree>
    <p:extLst>
      <p:ext uri="{BB962C8B-B14F-4D97-AF65-F5344CB8AC3E}">
        <p14:creationId xmlns:p14="http://schemas.microsoft.com/office/powerpoint/2010/main" val="30232156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Planeet is de drijvende kracht, de archetypische drijfveer, de drijvende energie (WAT) </a:t>
            </a:r>
          </a:p>
          <a:p>
            <a:r>
              <a:rPr lang="nl-BE" dirty="0"/>
              <a:t>Teken is de manier waarop dit wordt geuit (HOE)</a:t>
            </a:r>
          </a:p>
        </p:txBody>
      </p:sp>
      <p:sp>
        <p:nvSpPr>
          <p:cNvPr id="4" name="Tijdelijke aanduiding voor dianummer 3"/>
          <p:cNvSpPr>
            <a:spLocks noGrp="1"/>
          </p:cNvSpPr>
          <p:nvPr>
            <p:ph type="sldNum" sz="quarter" idx="10"/>
          </p:nvPr>
        </p:nvSpPr>
        <p:spPr/>
        <p:txBody>
          <a:bodyPr/>
          <a:lstStyle/>
          <a:p>
            <a:fld id="{44953198-5C30-47E3-925C-8A9ABFB88347}" type="slidenum">
              <a:rPr lang="nl-BE" smtClean="0"/>
              <a:t>35</a:t>
            </a:fld>
            <a:endParaRPr lang="nl-BE"/>
          </a:p>
        </p:txBody>
      </p:sp>
    </p:spTree>
    <p:extLst>
      <p:ext uri="{BB962C8B-B14F-4D97-AF65-F5344CB8AC3E}">
        <p14:creationId xmlns:p14="http://schemas.microsoft.com/office/powerpoint/2010/main" val="24721857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74086" indent="-374086">
              <a:buFont typeface="Wingdings" panose="05000000000000000000" pitchFamily="2" charset="2"/>
              <a:buChar char="«"/>
            </a:pPr>
            <a:r>
              <a:rPr lang="nl-BE" dirty="0"/>
              <a:t>Bv. het eerste huis (of het eerste appartement) kan ‘ingericht zijn’ met Kreeft-energie (Kreeft-Ascendant). Die persoon komt over als iemand die graag thuis is, gezelligheid uitstraalt en veiligheid nodig heeft. Iemand die ervan houdt om met vrienden en familie samen te zijn. Kan wat chaotisch overkomen, maar is altijd charmant. </a:t>
            </a:r>
          </a:p>
          <a:p>
            <a:pPr marL="374086" indent="-374086">
              <a:buFont typeface="Wingdings" panose="05000000000000000000" pitchFamily="2" charset="2"/>
              <a:buChar char="«"/>
            </a:pPr>
            <a:r>
              <a:rPr lang="nl-BE" dirty="0"/>
              <a:t>Het kan zijn dat er verder geen planeten in dit huis staan. Dan moeten we het doen met het teken als informatie over de persoonlijkheid. </a:t>
            </a:r>
          </a:p>
          <a:p>
            <a:pPr marL="374086" indent="-374086">
              <a:buFont typeface="Wingdings" panose="05000000000000000000" pitchFamily="2" charset="2"/>
              <a:buChar char="«"/>
            </a:pPr>
            <a:r>
              <a:rPr lang="nl-BE" dirty="0"/>
              <a:t>Als er een planeet in dat huis staat, kan die ook die informatie toevoegen aan dit ‘appartement’ (of levensterrein). Staat Mercurius in het eerste huis in Kreeft, dan zal die persoon gedreven zijn door gezellige en onderhoudende gesprekken. Zijn denken zal diep geworteld zijn in zijn persoonlijkheid en hij kan wat hem gezegd wordt erg persoonlijk nemen. Hij heeft een flair voor talen, een snelle geest, is nieuwsgierig over zichzelf en anderen en heeft vaak zachte ogen. </a:t>
            </a:r>
          </a:p>
        </p:txBody>
      </p:sp>
      <p:sp>
        <p:nvSpPr>
          <p:cNvPr id="4" name="Tijdelijke aanduiding voor dianummer 3"/>
          <p:cNvSpPr>
            <a:spLocks noGrp="1"/>
          </p:cNvSpPr>
          <p:nvPr>
            <p:ph type="sldNum" sz="quarter" idx="10"/>
          </p:nvPr>
        </p:nvSpPr>
        <p:spPr/>
        <p:txBody>
          <a:bodyPr/>
          <a:lstStyle/>
          <a:p>
            <a:fld id="{44953198-5C30-47E3-925C-8A9ABFB88347}" type="slidenum">
              <a:rPr lang="nl-BE" smtClean="0"/>
              <a:t>36</a:t>
            </a:fld>
            <a:endParaRPr lang="nl-BE"/>
          </a:p>
        </p:txBody>
      </p:sp>
    </p:spTree>
    <p:extLst>
      <p:ext uri="{BB962C8B-B14F-4D97-AF65-F5344CB8AC3E}">
        <p14:creationId xmlns:p14="http://schemas.microsoft.com/office/powerpoint/2010/main" val="16739788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44953198-5C30-47E3-925C-8A9ABFB88347}" type="slidenum">
              <a:rPr lang="nl-BE" smtClean="0"/>
              <a:t>37</a:t>
            </a:fld>
            <a:endParaRPr lang="nl-BE"/>
          </a:p>
        </p:txBody>
      </p:sp>
    </p:spTree>
    <p:extLst>
      <p:ext uri="{BB962C8B-B14F-4D97-AF65-F5344CB8AC3E}">
        <p14:creationId xmlns:p14="http://schemas.microsoft.com/office/powerpoint/2010/main" val="23878788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44953198-5C30-47E3-925C-8A9ABFB88347}" type="slidenum">
              <a:rPr lang="nl-BE" smtClean="0"/>
              <a:t>38</a:t>
            </a:fld>
            <a:endParaRPr lang="nl-BE"/>
          </a:p>
        </p:txBody>
      </p:sp>
    </p:spTree>
    <p:extLst>
      <p:ext uri="{BB962C8B-B14F-4D97-AF65-F5344CB8AC3E}">
        <p14:creationId xmlns:p14="http://schemas.microsoft.com/office/powerpoint/2010/main" val="13453681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44953198-5C30-47E3-925C-8A9ABFB88347}" type="slidenum">
              <a:rPr lang="nl-BE" smtClean="0"/>
              <a:t>39</a:t>
            </a:fld>
            <a:endParaRPr lang="nl-BE"/>
          </a:p>
        </p:txBody>
      </p:sp>
    </p:spTree>
    <p:extLst>
      <p:ext uri="{BB962C8B-B14F-4D97-AF65-F5344CB8AC3E}">
        <p14:creationId xmlns:p14="http://schemas.microsoft.com/office/powerpoint/2010/main" val="21598759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44953198-5C30-47E3-925C-8A9ABFB88347}" type="slidenum">
              <a:rPr lang="nl-BE" smtClean="0"/>
              <a:t>40</a:t>
            </a:fld>
            <a:endParaRPr lang="nl-BE"/>
          </a:p>
        </p:txBody>
      </p:sp>
    </p:spTree>
    <p:extLst>
      <p:ext uri="{BB962C8B-B14F-4D97-AF65-F5344CB8AC3E}">
        <p14:creationId xmlns:p14="http://schemas.microsoft.com/office/powerpoint/2010/main" val="1334587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44953198-5C30-47E3-925C-8A9ABFB88347}" type="slidenum">
              <a:rPr lang="nl-BE" smtClean="0"/>
              <a:t>4</a:t>
            </a:fld>
            <a:endParaRPr lang="nl-BE"/>
          </a:p>
        </p:txBody>
      </p:sp>
    </p:spTree>
    <p:extLst>
      <p:ext uri="{BB962C8B-B14F-4D97-AF65-F5344CB8AC3E}">
        <p14:creationId xmlns:p14="http://schemas.microsoft.com/office/powerpoint/2010/main" val="1998667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44953198-5C30-47E3-925C-8A9ABFB88347}" type="slidenum">
              <a:rPr lang="nl-BE" smtClean="0"/>
              <a:t>5</a:t>
            </a:fld>
            <a:endParaRPr lang="nl-BE"/>
          </a:p>
        </p:txBody>
      </p:sp>
    </p:spTree>
    <p:extLst>
      <p:ext uri="{BB962C8B-B14F-4D97-AF65-F5344CB8AC3E}">
        <p14:creationId xmlns:p14="http://schemas.microsoft.com/office/powerpoint/2010/main" val="2709534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44953198-5C30-47E3-925C-8A9ABFB88347}" type="slidenum">
              <a:rPr lang="nl-BE" smtClean="0"/>
              <a:t>6</a:t>
            </a:fld>
            <a:endParaRPr lang="nl-BE"/>
          </a:p>
        </p:txBody>
      </p:sp>
    </p:spTree>
    <p:extLst>
      <p:ext uri="{BB962C8B-B14F-4D97-AF65-F5344CB8AC3E}">
        <p14:creationId xmlns:p14="http://schemas.microsoft.com/office/powerpoint/2010/main" val="4090769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Neptunus hier: liefde voor film, ontspannen aan zee of bij water</a:t>
            </a:r>
          </a:p>
          <a:p>
            <a:r>
              <a:rPr lang="nl-BE" dirty="0"/>
              <a:t>Venus hier: interesse in mode of zelf kleren maken als hobby</a:t>
            </a:r>
          </a:p>
        </p:txBody>
      </p:sp>
      <p:sp>
        <p:nvSpPr>
          <p:cNvPr id="4" name="Tijdelijke aanduiding voor dianummer 3"/>
          <p:cNvSpPr>
            <a:spLocks noGrp="1"/>
          </p:cNvSpPr>
          <p:nvPr>
            <p:ph type="sldNum" sz="quarter" idx="10"/>
          </p:nvPr>
        </p:nvSpPr>
        <p:spPr/>
        <p:txBody>
          <a:bodyPr/>
          <a:lstStyle/>
          <a:p>
            <a:fld id="{44953198-5C30-47E3-925C-8A9ABFB88347}" type="slidenum">
              <a:rPr lang="nl-BE" smtClean="0"/>
              <a:t>7</a:t>
            </a:fld>
            <a:endParaRPr lang="nl-BE"/>
          </a:p>
        </p:txBody>
      </p:sp>
    </p:spTree>
    <p:extLst>
      <p:ext uri="{BB962C8B-B14F-4D97-AF65-F5344CB8AC3E}">
        <p14:creationId xmlns:p14="http://schemas.microsoft.com/office/powerpoint/2010/main" val="2201790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Mars hier: gedreven om te leren hoe een motor werkt bv. </a:t>
            </a:r>
          </a:p>
          <a:p>
            <a:r>
              <a:rPr lang="nl-BE" dirty="0"/>
              <a:t>Mercurius hier: taal en studie zit ergens verweven in je job</a:t>
            </a:r>
          </a:p>
        </p:txBody>
      </p:sp>
      <p:sp>
        <p:nvSpPr>
          <p:cNvPr id="4" name="Tijdelijke aanduiding voor dianummer 3"/>
          <p:cNvSpPr>
            <a:spLocks noGrp="1"/>
          </p:cNvSpPr>
          <p:nvPr>
            <p:ph type="sldNum" sz="quarter" idx="10"/>
          </p:nvPr>
        </p:nvSpPr>
        <p:spPr/>
        <p:txBody>
          <a:bodyPr/>
          <a:lstStyle/>
          <a:p>
            <a:fld id="{44953198-5C30-47E3-925C-8A9ABFB88347}" type="slidenum">
              <a:rPr lang="nl-BE" smtClean="0"/>
              <a:t>8</a:t>
            </a:fld>
            <a:endParaRPr lang="nl-BE"/>
          </a:p>
        </p:txBody>
      </p:sp>
    </p:spTree>
    <p:extLst>
      <p:ext uri="{BB962C8B-B14F-4D97-AF65-F5344CB8AC3E}">
        <p14:creationId xmlns:p14="http://schemas.microsoft.com/office/powerpoint/2010/main" val="2822872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44953198-5C30-47E3-925C-8A9ABFB88347}" type="slidenum">
              <a:rPr lang="nl-BE" smtClean="0"/>
              <a:t>9</a:t>
            </a:fld>
            <a:endParaRPr lang="nl-BE"/>
          </a:p>
        </p:txBody>
      </p:sp>
    </p:spTree>
    <p:extLst>
      <p:ext uri="{BB962C8B-B14F-4D97-AF65-F5344CB8AC3E}">
        <p14:creationId xmlns:p14="http://schemas.microsoft.com/office/powerpoint/2010/main" val="78948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AE1166-C30F-4067-8A0D-7A45907162F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1F42D875-F9B4-49F1-81E2-2C90FD785D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D9475B52-5C23-4FC7-841C-6E7FB6DA5E9D}"/>
              </a:ext>
            </a:extLst>
          </p:cNvPr>
          <p:cNvSpPr>
            <a:spLocks noGrp="1"/>
          </p:cNvSpPr>
          <p:nvPr>
            <p:ph type="dt" sz="half" idx="10"/>
          </p:nvPr>
        </p:nvSpPr>
        <p:spPr/>
        <p:txBody>
          <a:bodyPr/>
          <a:lstStyle/>
          <a:p>
            <a:fld id="{A6CF1B66-F21E-4578-ACA4-C896DCC269CC}" type="datetimeFigureOut">
              <a:rPr lang="nl-BE" smtClean="0"/>
              <a:t>2/12/2021</a:t>
            </a:fld>
            <a:endParaRPr lang="nl-BE"/>
          </a:p>
        </p:txBody>
      </p:sp>
      <p:sp>
        <p:nvSpPr>
          <p:cNvPr id="5" name="Tijdelijke aanduiding voor voettekst 4">
            <a:extLst>
              <a:ext uri="{FF2B5EF4-FFF2-40B4-BE49-F238E27FC236}">
                <a16:creationId xmlns:a16="http://schemas.microsoft.com/office/drawing/2014/main" id="{92935842-F283-421A-B6D2-C41677484FD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1DDB2A1E-5E6D-4038-A1CF-3359E6502B6E}"/>
              </a:ext>
            </a:extLst>
          </p:cNvPr>
          <p:cNvSpPr>
            <a:spLocks noGrp="1"/>
          </p:cNvSpPr>
          <p:nvPr>
            <p:ph type="sldNum" sz="quarter" idx="12"/>
          </p:nvPr>
        </p:nvSpPr>
        <p:spPr/>
        <p:txBody>
          <a:bodyPr/>
          <a:lstStyle/>
          <a:p>
            <a:fld id="{33C43ECC-9FD8-46FE-AAB2-75D8B629949B}" type="slidenum">
              <a:rPr lang="nl-BE" smtClean="0"/>
              <a:t>‹nr.›</a:t>
            </a:fld>
            <a:endParaRPr lang="nl-BE"/>
          </a:p>
        </p:txBody>
      </p:sp>
    </p:spTree>
    <p:extLst>
      <p:ext uri="{BB962C8B-B14F-4D97-AF65-F5344CB8AC3E}">
        <p14:creationId xmlns:p14="http://schemas.microsoft.com/office/powerpoint/2010/main" val="334728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83FD80-E2AC-4811-8D73-05DD5D4041FC}"/>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998B2A9B-F0AE-4EF4-A5D9-548DBD235FCC}"/>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D6A5B9D1-A66C-46D8-952E-F5DC72EC19F3}"/>
              </a:ext>
            </a:extLst>
          </p:cNvPr>
          <p:cNvSpPr>
            <a:spLocks noGrp="1"/>
          </p:cNvSpPr>
          <p:nvPr>
            <p:ph type="dt" sz="half" idx="10"/>
          </p:nvPr>
        </p:nvSpPr>
        <p:spPr/>
        <p:txBody>
          <a:bodyPr/>
          <a:lstStyle/>
          <a:p>
            <a:fld id="{A6CF1B66-F21E-4578-ACA4-C896DCC269CC}" type="datetimeFigureOut">
              <a:rPr lang="nl-BE" smtClean="0"/>
              <a:t>2/12/2021</a:t>
            </a:fld>
            <a:endParaRPr lang="nl-BE"/>
          </a:p>
        </p:txBody>
      </p:sp>
      <p:sp>
        <p:nvSpPr>
          <p:cNvPr id="5" name="Tijdelijke aanduiding voor voettekst 4">
            <a:extLst>
              <a:ext uri="{FF2B5EF4-FFF2-40B4-BE49-F238E27FC236}">
                <a16:creationId xmlns:a16="http://schemas.microsoft.com/office/drawing/2014/main" id="{C85F3F29-5CFD-4CC0-BE67-1853FC6316C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E0BB24F-D751-4BE0-BA07-7FE420D442B7}"/>
              </a:ext>
            </a:extLst>
          </p:cNvPr>
          <p:cNvSpPr>
            <a:spLocks noGrp="1"/>
          </p:cNvSpPr>
          <p:nvPr>
            <p:ph type="sldNum" sz="quarter" idx="12"/>
          </p:nvPr>
        </p:nvSpPr>
        <p:spPr/>
        <p:txBody>
          <a:bodyPr/>
          <a:lstStyle/>
          <a:p>
            <a:fld id="{33C43ECC-9FD8-46FE-AAB2-75D8B629949B}" type="slidenum">
              <a:rPr lang="nl-BE" smtClean="0"/>
              <a:t>‹nr.›</a:t>
            </a:fld>
            <a:endParaRPr lang="nl-BE"/>
          </a:p>
        </p:txBody>
      </p:sp>
    </p:spTree>
    <p:extLst>
      <p:ext uri="{BB962C8B-B14F-4D97-AF65-F5344CB8AC3E}">
        <p14:creationId xmlns:p14="http://schemas.microsoft.com/office/powerpoint/2010/main" val="113135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D42C9E9-42E9-4979-B017-AA1AD86C6383}"/>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F70EE22B-5750-4633-8E88-BAC49FB0EC96}"/>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674771D2-A822-44BE-BB45-C3B85A2A43D1}"/>
              </a:ext>
            </a:extLst>
          </p:cNvPr>
          <p:cNvSpPr>
            <a:spLocks noGrp="1"/>
          </p:cNvSpPr>
          <p:nvPr>
            <p:ph type="dt" sz="half" idx="10"/>
          </p:nvPr>
        </p:nvSpPr>
        <p:spPr/>
        <p:txBody>
          <a:bodyPr/>
          <a:lstStyle/>
          <a:p>
            <a:fld id="{A6CF1B66-F21E-4578-ACA4-C896DCC269CC}" type="datetimeFigureOut">
              <a:rPr lang="nl-BE" smtClean="0"/>
              <a:t>2/12/2021</a:t>
            </a:fld>
            <a:endParaRPr lang="nl-BE"/>
          </a:p>
        </p:txBody>
      </p:sp>
      <p:sp>
        <p:nvSpPr>
          <p:cNvPr id="5" name="Tijdelijke aanduiding voor voettekst 4">
            <a:extLst>
              <a:ext uri="{FF2B5EF4-FFF2-40B4-BE49-F238E27FC236}">
                <a16:creationId xmlns:a16="http://schemas.microsoft.com/office/drawing/2014/main" id="{C366E0A6-4035-4444-B72B-392F91C67840}"/>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553512B6-1B72-4339-8860-7462BF2B46AF}"/>
              </a:ext>
            </a:extLst>
          </p:cNvPr>
          <p:cNvSpPr>
            <a:spLocks noGrp="1"/>
          </p:cNvSpPr>
          <p:nvPr>
            <p:ph type="sldNum" sz="quarter" idx="12"/>
          </p:nvPr>
        </p:nvSpPr>
        <p:spPr/>
        <p:txBody>
          <a:bodyPr/>
          <a:lstStyle/>
          <a:p>
            <a:fld id="{33C43ECC-9FD8-46FE-AAB2-75D8B629949B}" type="slidenum">
              <a:rPr lang="nl-BE" smtClean="0"/>
              <a:t>‹nr.›</a:t>
            </a:fld>
            <a:endParaRPr lang="nl-BE"/>
          </a:p>
        </p:txBody>
      </p:sp>
    </p:spTree>
    <p:extLst>
      <p:ext uri="{BB962C8B-B14F-4D97-AF65-F5344CB8AC3E}">
        <p14:creationId xmlns:p14="http://schemas.microsoft.com/office/powerpoint/2010/main" val="2112868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2DEB85-0A84-4215-8BFB-737AC9C714A2}"/>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56B870C1-4DF9-4F70-BE8D-BAE5F0FD9949}"/>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8D695969-81E8-4BE0-9099-44FEEB182C00}"/>
              </a:ext>
            </a:extLst>
          </p:cNvPr>
          <p:cNvSpPr>
            <a:spLocks noGrp="1"/>
          </p:cNvSpPr>
          <p:nvPr>
            <p:ph type="dt" sz="half" idx="10"/>
          </p:nvPr>
        </p:nvSpPr>
        <p:spPr/>
        <p:txBody>
          <a:bodyPr/>
          <a:lstStyle/>
          <a:p>
            <a:fld id="{A6CF1B66-F21E-4578-ACA4-C896DCC269CC}" type="datetimeFigureOut">
              <a:rPr lang="nl-BE" smtClean="0"/>
              <a:t>2/12/2021</a:t>
            </a:fld>
            <a:endParaRPr lang="nl-BE"/>
          </a:p>
        </p:txBody>
      </p:sp>
      <p:sp>
        <p:nvSpPr>
          <p:cNvPr id="5" name="Tijdelijke aanduiding voor voettekst 4">
            <a:extLst>
              <a:ext uri="{FF2B5EF4-FFF2-40B4-BE49-F238E27FC236}">
                <a16:creationId xmlns:a16="http://schemas.microsoft.com/office/drawing/2014/main" id="{8170015D-BE2E-41F1-9D34-1A17850F684E}"/>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5B25EC4-36C3-43C0-9673-AC6157C7B569}"/>
              </a:ext>
            </a:extLst>
          </p:cNvPr>
          <p:cNvSpPr>
            <a:spLocks noGrp="1"/>
          </p:cNvSpPr>
          <p:nvPr>
            <p:ph type="sldNum" sz="quarter" idx="12"/>
          </p:nvPr>
        </p:nvSpPr>
        <p:spPr/>
        <p:txBody>
          <a:bodyPr/>
          <a:lstStyle/>
          <a:p>
            <a:fld id="{33C43ECC-9FD8-46FE-AAB2-75D8B629949B}" type="slidenum">
              <a:rPr lang="nl-BE" smtClean="0"/>
              <a:t>‹nr.›</a:t>
            </a:fld>
            <a:endParaRPr lang="nl-BE"/>
          </a:p>
        </p:txBody>
      </p:sp>
    </p:spTree>
    <p:extLst>
      <p:ext uri="{BB962C8B-B14F-4D97-AF65-F5344CB8AC3E}">
        <p14:creationId xmlns:p14="http://schemas.microsoft.com/office/powerpoint/2010/main" val="1832980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65A878-3C0B-4AAA-A46F-581C7C15444D}"/>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37A49E5A-4D0E-4A84-B896-26AA9BC57A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2D814502-999F-4A33-8DE9-6F0E7E137BBE}"/>
              </a:ext>
            </a:extLst>
          </p:cNvPr>
          <p:cNvSpPr>
            <a:spLocks noGrp="1"/>
          </p:cNvSpPr>
          <p:nvPr>
            <p:ph type="dt" sz="half" idx="10"/>
          </p:nvPr>
        </p:nvSpPr>
        <p:spPr/>
        <p:txBody>
          <a:bodyPr/>
          <a:lstStyle/>
          <a:p>
            <a:fld id="{A6CF1B66-F21E-4578-ACA4-C896DCC269CC}" type="datetimeFigureOut">
              <a:rPr lang="nl-BE" smtClean="0"/>
              <a:t>2/12/2021</a:t>
            </a:fld>
            <a:endParaRPr lang="nl-BE"/>
          </a:p>
        </p:txBody>
      </p:sp>
      <p:sp>
        <p:nvSpPr>
          <p:cNvPr id="5" name="Tijdelijke aanduiding voor voettekst 4">
            <a:extLst>
              <a:ext uri="{FF2B5EF4-FFF2-40B4-BE49-F238E27FC236}">
                <a16:creationId xmlns:a16="http://schemas.microsoft.com/office/drawing/2014/main" id="{A7634964-3816-4324-86D6-8A6377A1DAE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FC7E0F75-FAF5-4FF6-8065-DF45F1AA0383}"/>
              </a:ext>
            </a:extLst>
          </p:cNvPr>
          <p:cNvSpPr>
            <a:spLocks noGrp="1"/>
          </p:cNvSpPr>
          <p:nvPr>
            <p:ph type="sldNum" sz="quarter" idx="12"/>
          </p:nvPr>
        </p:nvSpPr>
        <p:spPr/>
        <p:txBody>
          <a:bodyPr/>
          <a:lstStyle/>
          <a:p>
            <a:fld id="{33C43ECC-9FD8-46FE-AAB2-75D8B629949B}" type="slidenum">
              <a:rPr lang="nl-BE" smtClean="0"/>
              <a:t>‹nr.›</a:t>
            </a:fld>
            <a:endParaRPr lang="nl-BE"/>
          </a:p>
        </p:txBody>
      </p:sp>
    </p:spTree>
    <p:extLst>
      <p:ext uri="{BB962C8B-B14F-4D97-AF65-F5344CB8AC3E}">
        <p14:creationId xmlns:p14="http://schemas.microsoft.com/office/powerpoint/2010/main" val="1703297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746571-6F9C-48B3-9AEB-4FD55BC19CA8}"/>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7C8FD1DC-7326-422C-95F7-B69A53B2C7AE}"/>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B1E265D5-713C-42F2-814E-5DDF986F7B3A}"/>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11A297B9-3A35-4430-B073-AC7D27172628}"/>
              </a:ext>
            </a:extLst>
          </p:cNvPr>
          <p:cNvSpPr>
            <a:spLocks noGrp="1"/>
          </p:cNvSpPr>
          <p:nvPr>
            <p:ph type="dt" sz="half" idx="10"/>
          </p:nvPr>
        </p:nvSpPr>
        <p:spPr/>
        <p:txBody>
          <a:bodyPr/>
          <a:lstStyle/>
          <a:p>
            <a:fld id="{A6CF1B66-F21E-4578-ACA4-C896DCC269CC}" type="datetimeFigureOut">
              <a:rPr lang="nl-BE" smtClean="0"/>
              <a:t>2/12/2021</a:t>
            </a:fld>
            <a:endParaRPr lang="nl-BE"/>
          </a:p>
        </p:txBody>
      </p:sp>
      <p:sp>
        <p:nvSpPr>
          <p:cNvPr id="6" name="Tijdelijke aanduiding voor voettekst 5">
            <a:extLst>
              <a:ext uri="{FF2B5EF4-FFF2-40B4-BE49-F238E27FC236}">
                <a16:creationId xmlns:a16="http://schemas.microsoft.com/office/drawing/2014/main" id="{7DF3C351-AFDF-475A-BA73-5D37CE1465BE}"/>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04D5DE61-C966-4A2A-9659-AFCA4703B778}"/>
              </a:ext>
            </a:extLst>
          </p:cNvPr>
          <p:cNvSpPr>
            <a:spLocks noGrp="1"/>
          </p:cNvSpPr>
          <p:nvPr>
            <p:ph type="sldNum" sz="quarter" idx="12"/>
          </p:nvPr>
        </p:nvSpPr>
        <p:spPr/>
        <p:txBody>
          <a:bodyPr/>
          <a:lstStyle/>
          <a:p>
            <a:fld id="{33C43ECC-9FD8-46FE-AAB2-75D8B629949B}" type="slidenum">
              <a:rPr lang="nl-BE" smtClean="0"/>
              <a:t>‹nr.›</a:t>
            </a:fld>
            <a:endParaRPr lang="nl-BE"/>
          </a:p>
        </p:txBody>
      </p:sp>
    </p:spTree>
    <p:extLst>
      <p:ext uri="{BB962C8B-B14F-4D97-AF65-F5344CB8AC3E}">
        <p14:creationId xmlns:p14="http://schemas.microsoft.com/office/powerpoint/2010/main" val="888082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3EB8E-1449-48DB-8184-76861AB5839B}"/>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25D7650A-55D2-4E95-8C20-23574CB81B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5EEA5F93-BE7D-4E0B-920C-B014A4BAB35B}"/>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97637C18-74B6-41BE-A50D-AAA16E469D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B16AD2B9-878D-4039-BEB3-3F7770BBC964}"/>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5C51C19E-2B01-4430-9C17-C63D57AB9CCF}"/>
              </a:ext>
            </a:extLst>
          </p:cNvPr>
          <p:cNvSpPr>
            <a:spLocks noGrp="1"/>
          </p:cNvSpPr>
          <p:nvPr>
            <p:ph type="dt" sz="half" idx="10"/>
          </p:nvPr>
        </p:nvSpPr>
        <p:spPr/>
        <p:txBody>
          <a:bodyPr/>
          <a:lstStyle/>
          <a:p>
            <a:fld id="{A6CF1B66-F21E-4578-ACA4-C896DCC269CC}" type="datetimeFigureOut">
              <a:rPr lang="nl-BE" smtClean="0"/>
              <a:t>2/12/2021</a:t>
            </a:fld>
            <a:endParaRPr lang="nl-BE"/>
          </a:p>
        </p:txBody>
      </p:sp>
      <p:sp>
        <p:nvSpPr>
          <p:cNvPr id="8" name="Tijdelijke aanduiding voor voettekst 7">
            <a:extLst>
              <a:ext uri="{FF2B5EF4-FFF2-40B4-BE49-F238E27FC236}">
                <a16:creationId xmlns:a16="http://schemas.microsoft.com/office/drawing/2014/main" id="{620F123C-5F89-49BB-9214-F8862087B4D6}"/>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8936D7AA-DF6C-4B81-8B8E-1F10F0D1D054}"/>
              </a:ext>
            </a:extLst>
          </p:cNvPr>
          <p:cNvSpPr>
            <a:spLocks noGrp="1"/>
          </p:cNvSpPr>
          <p:nvPr>
            <p:ph type="sldNum" sz="quarter" idx="12"/>
          </p:nvPr>
        </p:nvSpPr>
        <p:spPr/>
        <p:txBody>
          <a:bodyPr/>
          <a:lstStyle/>
          <a:p>
            <a:fld id="{33C43ECC-9FD8-46FE-AAB2-75D8B629949B}" type="slidenum">
              <a:rPr lang="nl-BE" smtClean="0"/>
              <a:t>‹nr.›</a:t>
            </a:fld>
            <a:endParaRPr lang="nl-BE"/>
          </a:p>
        </p:txBody>
      </p:sp>
    </p:spTree>
    <p:extLst>
      <p:ext uri="{BB962C8B-B14F-4D97-AF65-F5344CB8AC3E}">
        <p14:creationId xmlns:p14="http://schemas.microsoft.com/office/powerpoint/2010/main" val="3167697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74CEC-B0FF-4BCD-A8B4-7B1202AA7379}"/>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4F3038C5-EB2A-4E30-ACBC-A0358D888D1B}"/>
              </a:ext>
            </a:extLst>
          </p:cNvPr>
          <p:cNvSpPr>
            <a:spLocks noGrp="1"/>
          </p:cNvSpPr>
          <p:nvPr>
            <p:ph type="dt" sz="half" idx="10"/>
          </p:nvPr>
        </p:nvSpPr>
        <p:spPr/>
        <p:txBody>
          <a:bodyPr/>
          <a:lstStyle/>
          <a:p>
            <a:fld id="{A6CF1B66-F21E-4578-ACA4-C896DCC269CC}" type="datetimeFigureOut">
              <a:rPr lang="nl-BE" smtClean="0"/>
              <a:t>2/12/2021</a:t>
            </a:fld>
            <a:endParaRPr lang="nl-BE"/>
          </a:p>
        </p:txBody>
      </p:sp>
      <p:sp>
        <p:nvSpPr>
          <p:cNvPr id="4" name="Tijdelijke aanduiding voor voettekst 3">
            <a:extLst>
              <a:ext uri="{FF2B5EF4-FFF2-40B4-BE49-F238E27FC236}">
                <a16:creationId xmlns:a16="http://schemas.microsoft.com/office/drawing/2014/main" id="{0A46B6AB-C461-4FA6-B0CD-265963381965}"/>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41240347-6242-44A2-9302-89F5C4074006}"/>
              </a:ext>
            </a:extLst>
          </p:cNvPr>
          <p:cNvSpPr>
            <a:spLocks noGrp="1"/>
          </p:cNvSpPr>
          <p:nvPr>
            <p:ph type="sldNum" sz="quarter" idx="12"/>
          </p:nvPr>
        </p:nvSpPr>
        <p:spPr/>
        <p:txBody>
          <a:bodyPr/>
          <a:lstStyle/>
          <a:p>
            <a:fld id="{33C43ECC-9FD8-46FE-AAB2-75D8B629949B}" type="slidenum">
              <a:rPr lang="nl-BE" smtClean="0"/>
              <a:t>‹nr.›</a:t>
            </a:fld>
            <a:endParaRPr lang="nl-BE"/>
          </a:p>
        </p:txBody>
      </p:sp>
    </p:spTree>
    <p:extLst>
      <p:ext uri="{BB962C8B-B14F-4D97-AF65-F5344CB8AC3E}">
        <p14:creationId xmlns:p14="http://schemas.microsoft.com/office/powerpoint/2010/main" val="2895444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DA1631C-5247-4F2F-85B8-3FADB965AFC6}"/>
              </a:ext>
            </a:extLst>
          </p:cNvPr>
          <p:cNvSpPr>
            <a:spLocks noGrp="1"/>
          </p:cNvSpPr>
          <p:nvPr>
            <p:ph type="dt" sz="half" idx="10"/>
          </p:nvPr>
        </p:nvSpPr>
        <p:spPr/>
        <p:txBody>
          <a:bodyPr/>
          <a:lstStyle/>
          <a:p>
            <a:fld id="{A6CF1B66-F21E-4578-ACA4-C896DCC269CC}" type="datetimeFigureOut">
              <a:rPr lang="nl-BE" smtClean="0"/>
              <a:t>2/12/2021</a:t>
            </a:fld>
            <a:endParaRPr lang="nl-BE"/>
          </a:p>
        </p:txBody>
      </p:sp>
      <p:sp>
        <p:nvSpPr>
          <p:cNvPr id="3" name="Tijdelijke aanduiding voor voettekst 2">
            <a:extLst>
              <a:ext uri="{FF2B5EF4-FFF2-40B4-BE49-F238E27FC236}">
                <a16:creationId xmlns:a16="http://schemas.microsoft.com/office/drawing/2014/main" id="{18675A77-5618-4C7F-83F3-099D91AEB689}"/>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2658AC73-2342-46BC-93A1-E730BA4E30D5}"/>
              </a:ext>
            </a:extLst>
          </p:cNvPr>
          <p:cNvSpPr>
            <a:spLocks noGrp="1"/>
          </p:cNvSpPr>
          <p:nvPr>
            <p:ph type="sldNum" sz="quarter" idx="12"/>
          </p:nvPr>
        </p:nvSpPr>
        <p:spPr/>
        <p:txBody>
          <a:bodyPr/>
          <a:lstStyle/>
          <a:p>
            <a:fld id="{33C43ECC-9FD8-46FE-AAB2-75D8B629949B}" type="slidenum">
              <a:rPr lang="nl-BE" smtClean="0"/>
              <a:t>‹nr.›</a:t>
            </a:fld>
            <a:endParaRPr lang="nl-BE"/>
          </a:p>
        </p:txBody>
      </p:sp>
    </p:spTree>
    <p:extLst>
      <p:ext uri="{BB962C8B-B14F-4D97-AF65-F5344CB8AC3E}">
        <p14:creationId xmlns:p14="http://schemas.microsoft.com/office/powerpoint/2010/main" val="2452166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40F455-04CF-4386-A150-DFD7B390060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8AE116DA-2104-43A6-A7E0-4A4180ED10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16F57EE6-F43E-47E0-9422-ACEA8F2807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6507426F-98BD-4491-97BC-03A3383FCEA0}"/>
              </a:ext>
            </a:extLst>
          </p:cNvPr>
          <p:cNvSpPr>
            <a:spLocks noGrp="1"/>
          </p:cNvSpPr>
          <p:nvPr>
            <p:ph type="dt" sz="half" idx="10"/>
          </p:nvPr>
        </p:nvSpPr>
        <p:spPr/>
        <p:txBody>
          <a:bodyPr/>
          <a:lstStyle/>
          <a:p>
            <a:fld id="{A6CF1B66-F21E-4578-ACA4-C896DCC269CC}" type="datetimeFigureOut">
              <a:rPr lang="nl-BE" smtClean="0"/>
              <a:t>2/12/2021</a:t>
            </a:fld>
            <a:endParaRPr lang="nl-BE"/>
          </a:p>
        </p:txBody>
      </p:sp>
      <p:sp>
        <p:nvSpPr>
          <p:cNvPr id="6" name="Tijdelijke aanduiding voor voettekst 5">
            <a:extLst>
              <a:ext uri="{FF2B5EF4-FFF2-40B4-BE49-F238E27FC236}">
                <a16:creationId xmlns:a16="http://schemas.microsoft.com/office/drawing/2014/main" id="{2D5917E5-4319-4A2A-AB8E-FF19ACAD19B9}"/>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54635DCD-F539-458C-9CBE-1EDAF732F8E0}"/>
              </a:ext>
            </a:extLst>
          </p:cNvPr>
          <p:cNvSpPr>
            <a:spLocks noGrp="1"/>
          </p:cNvSpPr>
          <p:nvPr>
            <p:ph type="sldNum" sz="quarter" idx="12"/>
          </p:nvPr>
        </p:nvSpPr>
        <p:spPr/>
        <p:txBody>
          <a:bodyPr/>
          <a:lstStyle/>
          <a:p>
            <a:fld id="{33C43ECC-9FD8-46FE-AAB2-75D8B629949B}" type="slidenum">
              <a:rPr lang="nl-BE" smtClean="0"/>
              <a:t>‹nr.›</a:t>
            </a:fld>
            <a:endParaRPr lang="nl-BE"/>
          </a:p>
        </p:txBody>
      </p:sp>
    </p:spTree>
    <p:extLst>
      <p:ext uri="{BB962C8B-B14F-4D97-AF65-F5344CB8AC3E}">
        <p14:creationId xmlns:p14="http://schemas.microsoft.com/office/powerpoint/2010/main" val="3973430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92C8E7-F8BD-4185-A165-78677ABA7B5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06B3DAA8-D3F1-461B-962F-1521D8225D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CF43237F-9F88-45D3-860D-00945D0771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0E7D9838-837C-471C-8985-20E77D99A2DD}"/>
              </a:ext>
            </a:extLst>
          </p:cNvPr>
          <p:cNvSpPr>
            <a:spLocks noGrp="1"/>
          </p:cNvSpPr>
          <p:nvPr>
            <p:ph type="dt" sz="half" idx="10"/>
          </p:nvPr>
        </p:nvSpPr>
        <p:spPr/>
        <p:txBody>
          <a:bodyPr/>
          <a:lstStyle/>
          <a:p>
            <a:fld id="{A6CF1B66-F21E-4578-ACA4-C896DCC269CC}" type="datetimeFigureOut">
              <a:rPr lang="nl-BE" smtClean="0"/>
              <a:t>2/12/2021</a:t>
            </a:fld>
            <a:endParaRPr lang="nl-BE"/>
          </a:p>
        </p:txBody>
      </p:sp>
      <p:sp>
        <p:nvSpPr>
          <p:cNvPr id="6" name="Tijdelijke aanduiding voor voettekst 5">
            <a:extLst>
              <a:ext uri="{FF2B5EF4-FFF2-40B4-BE49-F238E27FC236}">
                <a16:creationId xmlns:a16="http://schemas.microsoft.com/office/drawing/2014/main" id="{8EF2D145-7333-4B20-95B3-C9BCC7686513}"/>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15796BFF-645F-445C-BD39-063E87E8395C}"/>
              </a:ext>
            </a:extLst>
          </p:cNvPr>
          <p:cNvSpPr>
            <a:spLocks noGrp="1"/>
          </p:cNvSpPr>
          <p:nvPr>
            <p:ph type="sldNum" sz="quarter" idx="12"/>
          </p:nvPr>
        </p:nvSpPr>
        <p:spPr/>
        <p:txBody>
          <a:bodyPr/>
          <a:lstStyle/>
          <a:p>
            <a:fld id="{33C43ECC-9FD8-46FE-AAB2-75D8B629949B}" type="slidenum">
              <a:rPr lang="nl-BE" smtClean="0"/>
              <a:t>‹nr.›</a:t>
            </a:fld>
            <a:endParaRPr lang="nl-BE"/>
          </a:p>
        </p:txBody>
      </p:sp>
    </p:spTree>
    <p:extLst>
      <p:ext uri="{BB962C8B-B14F-4D97-AF65-F5344CB8AC3E}">
        <p14:creationId xmlns:p14="http://schemas.microsoft.com/office/powerpoint/2010/main" val="2063984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7FE6550-2101-40E2-A33B-A4126C8F84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3B8E4054-ED33-439B-B17E-F750396C10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069FCF0C-AF42-4B91-AF23-210F142EAB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CF1B66-F21E-4578-ACA4-C896DCC269CC}" type="datetimeFigureOut">
              <a:rPr lang="nl-BE" smtClean="0"/>
              <a:t>2/12/2021</a:t>
            </a:fld>
            <a:endParaRPr lang="nl-BE"/>
          </a:p>
        </p:txBody>
      </p:sp>
      <p:sp>
        <p:nvSpPr>
          <p:cNvPr id="5" name="Tijdelijke aanduiding voor voettekst 4">
            <a:extLst>
              <a:ext uri="{FF2B5EF4-FFF2-40B4-BE49-F238E27FC236}">
                <a16:creationId xmlns:a16="http://schemas.microsoft.com/office/drawing/2014/main" id="{6745986D-0950-4D0A-8D21-4624110573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59D5FA01-88DD-4CD7-B748-070D391953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C43ECC-9FD8-46FE-AAB2-75D8B629949B}" type="slidenum">
              <a:rPr lang="nl-BE" smtClean="0"/>
              <a:t>‹nr.›</a:t>
            </a:fld>
            <a:endParaRPr lang="nl-BE"/>
          </a:p>
        </p:txBody>
      </p:sp>
    </p:spTree>
    <p:extLst>
      <p:ext uri="{BB962C8B-B14F-4D97-AF65-F5344CB8AC3E}">
        <p14:creationId xmlns:p14="http://schemas.microsoft.com/office/powerpoint/2010/main" val="746890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s://www.carlamary.net/images/astro_houses.JPG">
            <a:extLst>
              <a:ext uri="{FF2B5EF4-FFF2-40B4-BE49-F238E27FC236}">
                <a16:creationId xmlns:a16="http://schemas.microsoft.com/office/drawing/2014/main" id="{F7318145-2A65-42A1-80AF-8DD26EAF4B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9" r="419" b="-2"/>
          <a:stretch/>
        </p:blipFill>
        <p:spPr bwMode="auto">
          <a:xfrm>
            <a:off x="4654297" y="10"/>
            <a:ext cx="7537704"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a:extLst>
              <a:ext uri="{FF2B5EF4-FFF2-40B4-BE49-F238E27FC236}">
                <a16:creationId xmlns:a16="http://schemas.microsoft.com/office/drawing/2014/main" id="{AA41DF5F-492D-4D72-AEA9-56ECD948D1EF}"/>
              </a:ext>
            </a:extLst>
          </p:cNvPr>
          <p:cNvSpPr>
            <a:spLocks noGrp="1"/>
          </p:cNvSpPr>
          <p:nvPr>
            <p:ph type="ctrTitle"/>
          </p:nvPr>
        </p:nvSpPr>
        <p:spPr>
          <a:xfrm>
            <a:off x="662737" y="640081"/>
            <a:ext cx="5269433" cy="3681976"/>
          </a:xfrm>
          <a:noFill/>
        </p:spPr>
        <p:txBody>
          <a:bodyPr>
            <a:normAutofit/>
          </a:bodyPr>
          <a:lstStyle/>
          <a:p>
            <a:pPr algn="l"/>
            <a:r>
              <a:rPr lang="nl-BE" sz="4800" dirty="0"/>
              <a:t>LAAG 3 </a:t>
            </a:r>
            <a:br>
              <a:rPr lang="nl-BE" sz="4800" dirty="0"/>
            </a:br>
            <a:br>
              <a:rPr lang="nl-BE" sz="4800" dirty="0"/>
            </a:br>
            <a:r>
              <a:rPr lang="nl-BE" sz="4800" dirty="0"/>
              <a:t>DE HUIZEN</a:t>
            </a:r>
          </a:p>
        </p:txBody>
      </p:sp>
    </p:spTree>
    <p:extLst>
      <p:ext uri="{BB962C8B-B14F-4D97-AF65-F5344CB8AC3E}">
        <p14:creationId xmlns:p14="http://schemas.microsoft.com/office/powerpoint/2010/main" val="224705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AEA4CE-33DC-4E41-8556-FEF0E8306993}"/>
              </a:ext>
            </a:extLst>
          </p:cNvPr>
          <p:cNvSpPr>
            <a:spLocks noGrp="1"/>
          </p:cNvSpPr>
          <p:nvPr>
            <p:ph type="title"/>
          </p:nvPr>
        </p:nvSpPr>
        <p:spPr>
          <a:xfrm>
            <a:off x="838200" y="365125"/>
            <a:ext cx="10515600" cy="1325563"/>
          </a:xfrm>
        </p:spPr>
        <p:txBody>
          <a:bodyPr>
            <a:normAutofit/>
          </a:bodyPr>
          <a:lstStyle/>
          <a:p>
            <a:r>
              <a:rPr lang="nl-BE" dirty="0"/>
              <a:t>Huis VIII</a:t>
            </a:r>
          </a:p>
        </p:txBody>
      </p:sp>
      <p:sp>
        <p:nvSpPr>
          <p:cNvPr id="3" name="Tijdelijke aanduiding voor inhoud 2">
            <a:extLst>
              <a:ext uri="{FF2B5EF4-FFF2-40B4-BE49-F238E27FC236}">
                <a16:creationId xmlns:a16="http://schemas.microsoft.com/office/drawing/2014/main" id="{5F3292DE-0ED7-410E-B8B8-817A96201B43}"/>
              </a:ext>
            </a:extLst>
          </p:cNvPr>
          <p:cNvSpPr>
            <a:spLocks noGrp="1"/>
          </p:cNvSpPr>
          <p:nvPr>
            <p:ph idx="1"/>
          </p:nvPr>
        </p:nvSpPr>
        <p:spPr>
          <a:xfrm>
            <a:off x="838200" y="1825625"/>
            <a:ext cx="4133850" cy="4667250"/>
          </a:xfrm>
        </p:spPr>
        <p:txBody>
          <a:bodyPr>
            <a:normAutofit fontScale="92500" lnSpcReduction="10000"/>
          </a:bodyPr>
          <a:lstStyle/>
          <a:p>
            <a:pPr marL="452438" indent="-452438">
              <a:buFont typeface="Wingdings" panose="05000000000000000000" pitchFamily="2" charset="2"/>
              <a:buChar char=""/>
            </a:pPr>
            <a:r>
              <a:rPr lang="nl-BE" sz="2400" dirty="0"/>
              <a:t>Grote transformatieprocessen </a:t>
            </a:r>
          </a:p>
          <a:p>
            <a:pPr marL="452438" indent="-452438">
              <a:buFont typeface="Wingdings" panose="05000000000000000000" pitchFamily="2" charset="2"/>
              <a:buChar char=""/>
            </a:pPr>
            <a:r>
              <a:rPr lang="nl-BE" sz="2400" dirty="0"/>
              <a:t>Leren op de harde manier, door crisis</a:t>
            </a:r>
          </a:p>
          <a:p>
            <a:pPr marL="452438" indent="-452438">
              <a:buFont typeface="Wingdings" panose="05000000000000000000" pitchFamily="2" charset="2"/>
              <a:buChar char=""/>
            </a:pPr>
            <a:r>
              <a:rPr lang="nl-BE" sz="2400" dirty="0"/>
              <a:t>Psychologische en therapeutische behandelingen</a:t>
            </a:r>
          </a:p>
          <a:p>
            <a:pPr marL="452438" indent="-452438">
              <a:buFont typeface="Wingdings" panose="05000000000000000000" pitchFamily="2" charset="2"/>
              <a:buChar char=""/>
            </a:pPr>
            <a:r>
              <a:rPr lang="nl-BE" sz="2400" dirty="0"/>
              <a:t>Diep emotioneel uitkuisen van de ziel</a:t>
            </a:r>
          </a:p>
          <a:p>
            <a:pPr marL="452438" indent="-452438">
              <a:buFont typeface="Wingdings" panose="05000000000000000000" pitchFamily="2" charset="2"/>
              <a:buChar char=""/>
            </a:pPr>
            <a:r>
              <a:rPr lang="nl-BE" sz="2400" dirty="0"/>
              <a:t>Geld van anderen: leningen, investeringen, erfenissen, … </a:t>
            </a:r>
          </a:p>
          <a:p>
            <a:pPr marL="452438" indent="-452438">
              <a:buFont typeface="Wingdings" panose="05000000000000000000" pitchFamily="2" charset="2"/>
              <a:buChar char=""/>
            </a:pPr>
            <a:r>
              <a:rPr lang="nl-BE" sz="2400" dirty="0"/>
              <a:t>Gedeelde financiën, bezit en waarden (bv. van de partner - tegenover Huis II: eigen geld)</a:t>
            </a:r>
          </a:p>
          <a:p>
            <a:pPr marL="452438" indent="-452438">
              <a:buFont typeface="Wingdings" panose="05000000000000000000" pitchFamily="2" charset="2"/>
              <a:buChar char=""/>
            </a:pPr>
            <a:r>
              <a:rPr lang="nl-BE" sz="2400" dirty="0"/>
              <a:t>Reis door de onderwereld van dood en wedergeboorte</a:t>
            </a:r>
          </a:p>
        </p:txBody>
      </p:sp>
      <p:pic>
        <p:nvPicPr>
          <p:cNvPr id="5" name="Afbeelding 4" descr="Afbeelding met binnen, persoon&#10;&#10;Beschrijving is gegenereerd met zeer hoge betrouwbaarheid">
            <a:extLst>
              <a:ext uri="{FF2B5EF4-FFF2-40B4-BE49-F238E27FC236}">
                <a16:creationId xmlns:a16="http://schemas.microsoft.com/office/drawing/2014/main" id="{5D25C684-892A-452B-B8B2-43A17CFB97BF}"/>
              </a:ext>
            </a:extLst>
          </p:cNvPr>
          <p:cNvPicPr>
            <a:picLocks noChangeAspect="1"/>
          </p:cNvPicPr>
          <p:nvPr/>
        </p:nvPicPr>
        <p:blipFill rotWithShape="1">
          <a:blip r:embed="rId3">
            <a:extLst>
              <a:ext uri="{28A0092B-C50C-407E-A947-70E740481C1C}">
                <a14:useLocalDpi xmlns:a14="http://schemas.microsoft.com/office/drawing/2010/main" val="0"/>
              </a:ext>
            </a:extLst>
          </a:blip>
          <a:srcRect l="22830" r="12682"/>
          <a:stretch/>
        </p:blipFill>
        <p:spPr>
          <a:xfrm>
            <a:off x="5566410" y="0"/>
            <a:ext cx="6625590" cy="6858000"/>
          </a:xfrm>
          <a:prstGeom prst="rect">
            <a:avLst/>
          </a:prstGeom>
        </p:spPr>
      </p:pic>
    </p:spTree>
    <p:extLst>
      <p:ext uri="{BB962C8B-B14F-4D97-AF65-F5344CB8AC3E}">
        <p14:creationId xmlns:p14="http://schemas.microsoft.com/office/powerpoint/2010/main" val="799981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AEA4CE-33DC-4E41-8556-FEF0E8306993}"/>
              </a:ext>
            </a:extLst>
          </p:cNvPr>
          <p:cNvSpPr>
            <a:spLocks noGrp="1"/>
          </p:cNvSpPr>
          <p:nvPr>
            <p:ph type="title"/>
          </p:nvPr>
        </p:nvSpPr>
        <p:spPr>
          <a:xfrm>
            <a:off x="838200" y="365125"/>
            <a:ext cx="10515600" cy="1325563"/>
          </a:xfrm>
        </p:spPr>
        <p:txBody>
          <a:bodyPr>
            <a:normAutofit/>
          </a:bodyPr>
          <a:lstStyle/>
          <a:p>
            <a:r>
              <a:rPr lang="nl-BE" dirty="0"/>
              <a:t>Huis IX</a:t>
            </a:r>
          </a:p>
        </p:txBody>
      </p:sp>
      <p:sp>
        <p:nvSpPr>
          <p:cNvPr id="3" name="Tijdelijke aanduiding voor inhoud 2">
            <a:extLst>
              <a:ext uri="{FF2B5EF4-FFF2-40B4-BE49-F238E27FC236}">
                <a16:creationId xmlns:a16="http://schemas.microsoft.com/office/drawing/2014/main" id="{5F3292DE-0ED7-410E-B8B8-817A96201B43}"/>
              </a:ext>
            </a:extLst>
          </p:cNvPr>
          <p:cNvSpPr>
            <a:spLocks noGrp="1"/>
          </p:cNvSpPr>
          <p:nvPr>
            <p:ph idx="1"/>
          </p:nvPr>
        </p:nvSpPr>
        <p:spPr>
          <a:xfrm>
            <a:off x="838200" y="1825625"/>
            <a:ext cx="4133850" cy="4667250"/>
          </a:xfrm>
        </p:spPr>
        <p:txBody>
          <a:bodyPr>
            <a:normAutofit fontScale="92500" lnSpcReduction="10000"/>
          </a:bodyPr>
          <a:lstStyle/>
          <a:p>
            <a:pPr marL="452438" indent="-452438">
              <a:buFont typeface="Wingdings" panose="05000000000000000000" pitchFamily="2" charset="2"/>
              <a:buChar char=""/>
            </a:pPr>
            <a:r>
              <a:rPr lang="nl-BE" sz="2400" dirty="0"/>
              <a:t>Avontuur, verre reizen (tegenover Huis III: korte)</a:t>
            </a:r>
          </a:p>
          <a:p>
            <a:pPr marL="452438" indent="-452438">
              <a:buFont typeface="Wingdings" panose="05000000000000000000" pitchFamily="2" charset="2"/>
              <a:buChar char=""/>
            </a:pPr>
            <a:r>
              <a:rPr lang="nl-BE" sz="2400" dirty="0"/>
              <a:t>Hoe we reageren op het ongekende, het exotische en dat wat ver van ons bed staat </a:t>
            </a:r>
          </a:p>
          <a:p>
            <a:pPr marL="452438" indent="-452438">
              <a:buFont typeface="Wingdings" panose="05000000000000000000" pitchFamily="2" charset="2"/>
              <a:buChar char=""/>
            </a:pPr>
            <a:r>
              <a:rPr lang="nl-BE" sz="2400" dirty="0"/>
              <a:t>Hogere denken en onderwijs (na de middelbare school) </a:t>
            </a:r>
          </a:p>
          <a:p>
            <a:pPr marL="452438" indent="-452438">
              <a:buFont typeface="Wingdings" panose="05000000000000000000" pitchFamily="2" charset="2"/>
              <a:buChar char=""/>
            </a:pPr>
            <a:r>
              <a:rPr lang="nl-BE" sz="2400" dirty="0"/>
              <a:t>Filosofie (zoeken naar de waarheid), moraal, religie</a:t>
            </a:r>
          </a:p>
          <a:p>
            <a:pPr marL="452438" indent="-452438">
              <a:buFont typeface="Wingdings" panose="05000000000000000000" pitchFamily="2" charset="2"/>
              <a:buChar char=""/>
            </a:pPr>
            <a:r>
              <a:rPr lang="nl-BE" sz="2400" dirty="0"/>
              <a:t>Houvast, overtuigingen in het algemeen</a:t>
            </a:r>
          </a:p>
          <a:p>
            <a:pPr marL="452438" indent="-452438">
              <a:buFont typeface="Wingdings" panose="05000000000000000000" pitchFamily="2" charset="2"/>
              <a:buChar char=""/>
            </a:pPr>
            <a:r>
              <a:rPr lang="nl-BE" sz="2400" dirty="0"/>
              <a:t>Existentiële vraagstukken</a:t>
            </a:r>
          </a:p>
          <a:p>
            <a:pPr marL="452438" indent="-452438">
              <a:buFont typeface="Wingdings" panose="05000000000000000000" pitchFamily="2" charset="2"/>
              <a:buChar char=""/>
            </a:pPr>
            <a:r>
              <a:rPr lang="nl-BE" sz="2400" dirty="0"/>
              <a:t>Visie op de wereld en het leven, horizon verbreden</a:t>
            </a:r>
          </a:p>
        </p:txBody>
      </p:sp>
      <p:pic>
        <p:nvPicPr>
          <p:cNvPr id="5" name="Afbeelding 4" descr="Afbeelding met object&#10;&#10;Beschrijving is gegenereerd met zeer hoge betrouwbaarheid">
            <a:extLst>
              <a:ext uri="{FF2B5EF4-FFF2-40B4-BE49-F238E27FC236}">
                <a16:creationId xmlns:a16="http://schemas.microsoft.com/office/drawing/2014/main" id="{6D8B3CF1-F03B-444C-8FA5-A7958AB20D99}"/>
              </a:ext>
            </a:extLst>
          </p:cNvPr>
          <p:cNvPicPr>
            <a:picLocks noChangeAspect="1"/>
          </p:cNvPicPr>
          <p:nvPr/>
        </p:nvPicPr>
        <p:blipFill rotWithShape="1">
          <a:blip r:embed="rId3">
            <a:extLst>
              <a:ext uri="{28A0092B-C50C-407E-A947-70E740481C1C}">
                <a14:useLocalDpi xmlns:a14="http://schemas.microsoft.com/office/drawing/2010/main" val="0"/>
              </a:ext>
            </a:extLst>
          </a:blip>
          <a:srcRect l="16807" r="18780"/>
          <a:stretch/>
        </p:blipFill>
        <p:spPr>
          <a:xfrm>
            <a:off x="5566410" y="0"/>
            <a:ext cx="6625590" cy="6858000"/>
          </a:xfrm>
          <a:prstGeom prst="rect">
            <a:avLst/>
          </a:prstGeom>
        </p:spPr>
      </p:pic>
    </p:spTree>
    <p:extLst>
      <p:ext uri="{BB962C8B-B14F-4D97-AF65-F5344CB8AC3E}">
        <p14:creationId xmlns:p14="http://schemas.microsoft.com/office/powerpoint/2010/main" val="3247195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AEA4CE-33DC-4E41-8556-FEF0E8306993}"/>
              </a:ext>
            </a:extLst>
          </p:cNvPr>
          <p:cNvSpPr>
            <a:spLocks noGrp="1"/>
          </p:cNvSpPr>
          <p:nvPr>
            <p:ph type="title"/>
          </p:nvPr>
        </p:nvSpPr>
        <p:spPr>
          <a:xfrm>
            <a:off x="838200" y="365125"/>
            <a:ext cx="10515600" cy="1325563"/>
          </a:xfrm>
        </p:spPr>
        <p:txBody>
          <a:bodyPr>
            <a:normAutofit/>
          </a:bodyPr>
          <a:lstStyle/>
          <a:p>
            <a:r>
              <a:rPr lang="nl-BE" dirty="0"/>
              <a:t>Huis X</a:t>
            </a:r>
          </a:p>
        </p:txBody>
      </p:sp>
      <p:sp>
        <p:nvSpPr>
          <p:cNvPr id="3" name="Tijdelijke aanduiding voor inhoud 2">
            <a:extLst>
              <a:ext uri="{FF2B5EF4-FFF2-40B4-BE49-F238E27FC236}">
                <a16:creationId xmlns:a16="http://schemas.microsoft.com/office/drawing/2014/main" id="{5F3292DE-0ED7-410E-B8B8-817A96201B43}"/>
              </a:ext>
            </a:extLst>
          </p:cNvPr>
          <p:cNvSpPr>
            <a:spLocks noGrp="1"/>
          </p:cNvSpPr>
          <p:nvPr>
            <p:ph idx="1"/>
          </p:nvPr>
        </p:nvSpPr>
        <p:spPr>
          <a:xfrm>
            <a:off x="838200" y="1825625"/>
            <a:ext cx="4133850" cy="4667250"/>
          </a:xfrm>
        </p:spPr>
        <p:txBody>
          <a:bodyPr>
            <a:normAutofit fontScale="92500" lnSpcReduction="10000"/>
          </a:bodyPr>
          <a:lstStyle/>
          <a:p>
            <a:pPr marL="452438" indent="-452438">
              <a:buFont typeface="Wingdings" panose="05000000000000000000" pitchFamily="2" charset="2"/>
              <a:buChar char=""/>
            </a:pPr>
            <a:r>
              <a:rPr lang="nl-BE" sz="2400" dirty="0"/>
              <a:t>Ons publieke profiel, de andere ouder (t.o. Huis IV)</a:t>
            </a:r>
          </a:p>
          <a:p>
            <a:pPr marL="452438" indent="-452438">
              <a:buFont typeface="Wingdings" panose="05000000000000000000" pitchFamily="2" charset="2"/>
              <a:buChar char=""/>
            </a:pPr>
            <a:r>
              <a:rPr lang="nl-BE" sz="2400" dirty="0"/>
              <a:t>Professioneel werk, roem</a:t>
            </a:r>
          </a:p>
          <a:p>
            <a:pPr marL="452438" indent="-452438">
              <a:buFont typeface="Wingdings" panose="05000000000000000000" pitchFamily="2" charset="2"/>
              <a:buChar char=""/>
            </a:pPr>
            <a:r>
              <a:rPr lang="nl-BE" sz="2400" dirty="0"/>
              <a:t>Planeten die hier staan vragen respect voor je vaardigheden en talenten</a:t>
            </a:r>
          </a:p>
          <a:p>
            <a:pPr marL="452438" indent="-452438">
              <a:buFont typeface="Wingdings" panose="05000000000000000000" pitchFamily="2" charset="2"/>
              <a:buChar char=""/>
            </a:pPr>
            <a:r>
              <a:rPr lang="nl-BE" sz="2400" dirty="0"/>
              <a:t>Streven naar prestaties in de samenleving, erkenning</a:t>
            </a:r>
          </a:p>
          <a:p>
            <a:pPr marL="452438" indent="-452438">
              <a:buFont typeface="Wingdings" panose="05000000000000000000" pitchFamily="2" charset="2"/>
              <a:buChar char=""/>
            </a:pPr>
            <a:r>
              <a:rPr lang="nl-BE" sz="2400" dirty="0"/>
              <a:t>Verantwoordelijkheid en management, bazen, leiders, hiërarchie</a:t>
            </a:r>
          </a:p>
          <a:p>
            <a:pPr marL="452438" indent="-452438">
              <a:buFont typeface="Wingdings" panose="05000000000000000000" pitchFamily="2" charset="2"/>
              <a:buChar char=""/>
            </a:pPr>
            <a:r>
              <a:rPr lang="nl-BE" sz="2400" dirty="0"/>
              <a:t>Structuren, recht, wetten en regels in de maatschappij</a:t>
            </a:r>
          </a:p>
          <a:p>
            <a:pPr marL="452438" indent="-452438">
              <a:buFont typeface="Wingdings" panose="05000000000000000000" pitchFamily="2" charset="2"/>
              <a:buChar char=""/>
            </a:pPr>
            <a:r>
              <a:rPr lang="nl-BE" sz="2400" dirty="0"/>
              <a:t>Integriteit en authenticiteit</a:t>
            </a:r>
          </a:p>
        </p:txBody>
      </p:sp>
      <p:pic>
        <p:nvPicPr>
          <p:cNvPr id="8" name="Afbeelding 7" descr="Afbeelding met persoon, lucht, mensen, groep&#10;&#10;Beschrijving is gegenereerd met zeer hoge betrouwbaarheid">
            <a:extLst>
              <a:ext uri="{FF2B5EF4-FFF2-40B4-BE49-F238E27FC236}">
                <a16:creationId xmlns:a16="http://schemas.microsoft.com/office/drawing/2014/main" id="{2E8CD36A-57CD-4917-9EDD-693EFE6BEEF8}"/>
              </a:ext>
            </a:extLst>
          </p:cNvPr>
          <p:cNvPicPr>
            <a:picLocks noChangeAspect="1"/>
          </p:cNvPicPr>
          <p:nvPr/>
        </p:nvPicPr>
        <p:blipFill rotWithShape="1">
          <a:blip r:embed="rId3">
            <a:extLst>
              <a:ext uri="{28A0092B-C50C-407E-A947-70E740481C1C}">
                <a14:useLocalDpi xmlns:a14="http://schemas.microsoft.com/office/drawing/2010/main" val="0"/>
              </a:ext>
            </a:extLst>
          </a:blip>
          <a:srcRect l="-237" t="-175" r="22110" b="175"/>
          <a:stretch/>
        </p:blipFill>
        <p:spPr>
          <a:xfrm>
            <a:off x="5566410" y="0"/>
            <a:ext cx="6625590" cy="6858000"/>
          </a:xfrm>
          <a:prstGeom prst="rect">
            <a:avLst/>
          </a:prstGeom>
        </p:spPr>
      </p:pic>
    </p:spTree>
    <p:extLst>
      <p:ext uri="{BB962C8B-B14F-4D97-AF65-F5344CB8AC3E}">
        <p14:creationId xmlns:p14="http://schemas.microsoft.com/office/powerpoint/2010/main" val="3637379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AEA4CE-33DC-4E41-8556-FEF0E8306993}"/>
              </a:ext>
            </a:extLst>
          </p:cNvPr>
          <p:cNvSpPr>
            <a:spLocks noGrp="1"/>
          </p:cNvSpPr>
          <p:nvPr>
            <p:ph type="title"/>
          </p:nvPr>
        </p:nvSpPr>
        <p:spPr>
          <a:xfrm>
            <a:off x="838200" y="365125"/>
            <a:ext cx="10515600" cy="1325563"/>
          </a:xfrm>
        </p:spPr>
        <p:txBody>
          <a:bodyPr>
            <a:normAutofit/>
          </a:bodyPr>
          <a:lstStyle/>
          <a:p>
            <a:r>
              <a:rPr lang="nl-BE"/>
              <a:t>Huis XI</a:t>
            </a:r>
            <a:endParaRPr lang="nl-BE" dirty="0"/>
          </a:p>
        </p:txBody>
      </p:sp>
      <p:sp>
        <p:nvSpPr>
          <p:cNvPr id="3" name="Tijdelijke aanduiding voor inhoud 2">
            <a:extLst>
              <a:ext uri="{FF2B5EF4-FFF2-40B4-BE49-F238E27FC236}">
                <a16:creationId xmlns:a16="http://schemas.microsoft.com/office/drawing/2014/main" id="{5F3292DE-0ED7-410E-B8B8-817A96201B43}"/>
              </a:ext>
            </a:extLst>
          </p:cNvPr>
          <p:cNvSpPr>
            <a:spLocks noGrp="1"/>
          </p:cNvSpPr>
          <p:nvPr>
            <p:ph idx="1"/>
          </p:nvPr>
        </p:nvSpPr>
        <p:spPr>
          <a:xfrm>
            <a:off x="838200" y="1825624"/>
            <a:ext cx="4133850" cy="4919559"/>
          </a:xfrm>
        </p:spPr>
        <p:txBody>
          <a:bodyPr>
            <a:normAutofit/>
          </a:bodyPr>
          <a:lstStyle/>
          <a:p>
            <a:pPr marL="452438" indent="-452438">
              <a:buFont typeface="Wingdings" panose="05000000000000000000" pitchFamily="2" charset="2"/>
              <a:buChar char=""/>
            </a:pPr>
            <a:r>
              <a:rPr lang="nl-BE" sz="2400" dirty="0"/>
              <a:t>De bredere sociale maatschappij onder de vorm van groepen, verenigingen, </a:t>
            </a:r>
            <a:r>
              <a:rPr lang="nl-BE" sz="2400" dirty="0" err="1"/>
              <a:t>commitées</a:t>
            </a:r>
            <a:r>
              <a:rPr lang="nl-BE" sz="2400" dirty="0"/>
              <a:t>, raden, ngo’s, goede doelen</a:t>
            </a:r>
          </a:p>
          <a:p>
            <a:pPr marL="452438" indent="-452438">
              <a:buFont typeface="Wingdings" panose="05000000000000000000" pitchFamily="2" charset="2"/>
              <a:buChar char=""/>
            </a:pPr>
            <a:r>
              <a:rPr lang="nl-BE" sz="2400" dirty="0"/>
              <a:t>Vriendschappen, bondgenoten, en het humanitaire</a:t>
            </a:r>
          </a:p>
          <a:p>
            <a:pPr marL="452438" indent="-452438">
              <a:buFont typeface="Wingdings" panose="05000000000000000000" pitchFamily="2" charset="2"/>
              <a:buChar char=""/>
            </a:pPr>
            <a:r>
              <a:rPr lang="nl-BE" sz="2400" dirty="0"/>
              <a:t>Dromen, verwachtingen van het leven, gedeelde idealen en ideologieën</a:t>
            </a:r>
          </a:p>
          <a:p>
            <a:pPr marL="452438" indent="-452438">
              <a:buFont typeface="Wingdings" panose="05000000000000000000" pitchFamily="2" charset="2"/>
              <a:buChar char=""/>
            </a:pPr>
            <a:r>
              <a:rPr lang="nl-BE" sz="2400" dirty="0"/>
              <a:t>Zielsverwanten</a:t>
            </a:r>
          </a:p>
          <a:p>
            <a:pPr marL="452438" indent="-452438">
              <a:buFont typeface="Wingdings" panose="05000000000000000000" pitchFamily="2" charset="2"/>
              <a:buChar char=""/>
            </a:pPr>
            <a:r>
              <a:rPr lang="nl-BE" sz="2400" dirty="0"/>
              <a:t>Toekomstplannen</a:t>
            </a:r>
          </a:p>
        </p:txBody>
      </p:sp>
      <p:pic>
        <p:nvPicPr>
          <p:cNvPr id="5" name="Afbeelding 4" descr="Afbeelding met persoon, buiten, gebouw, boom&#10;&#10;Beschrijving is gegenereerd met zeer hoge betrouwbaarheid">
            <a:extLst>
              <a:ext uri="{FF2B5EF4-FFF2-40B4-BE49-F238E27FC236}">
                <a16:creationId xmlns:a16="http://schemas.microsoft.com/office/drawing/2014/main" id="{9AE4E547-A880-49BF-8D7C-75E454D01329}"/>
              </a:ext>
            </a:extLst>
          </p:cNvPr>
          <p:cNvPicPr>
            <a:picLocks noChangeAspect="1"/>
          </p:cNvPicPr>
          <p:nvPr/>
        </p:nvPicPr>
        <p:blipFill rotWithShape="1">
          <a:blip r:embed="rId3">
            <a:extLst>
              <a:ext uri="{28A0092B-C50C-407E-A947-70E740481C1C}">
                <a14:useLocalDpi xmlns:a14="http://schemas.microsoft.com/office/drawing/2010/main" val="0"/>
              </a:ext>
            </a:extLst>
          </a:blip>
          <a:srcRect l="27416"/>
          <a:stretch/>
        </p:blipFill>
        <p:spPr>
          <a:xfrm>
            <a:off x="5554980" y="0"/>
            <a:ext cx="6637020" cy="6858000"/>
          </a:xfrm>
          <a:prstGeom prst="rect">
            <a:avLst/>
          </a:prstGeom>
        </p:spPr>
      </p:pic>
    </p:spTree>
    <p:extLst>
      <p:ext uri="{BB962C8B-B14F-4D97-AF65-F5344CB8AC3E}">
        <p14:creationId xmlns:p14="http://schemas.microsoft.com/office/powerpoint/2010/main" val="3944893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AEA4CE-33DC-4E41-8556-FEF0E8306993}"/>
              </a:ext>
            </a:extLst>
          </p:cNvPr>
          <p:cNvSpPr>
            <a:spLocks noGrp="1"/>
          </p:cNvSpPr>
          <p:nvPr>
            <p:ph type="title"/>
          </p:nvPr>
        </p:nvSpPr>
        <p:spPr>
          <a:xfrm>
            <a:off x="838200" y="365125"/>
            <a:ext cx="10515600" cy="1325563"/>
          </a:xfrm>
        </p:spPr>
        <p:txBody>
          <a:bodyPr>
            <a:normAutofit/>
          </a:bodyPr>
          <a:lstStyle/>
          <a:p>
            <a:r>
              <a:rPr lang="nl-BE" dirty="0"/>
              <a:t>Huis XII</a:t>
            </a:r>
          </a:p>
        </p:txBody>
      </p:sp>
      <p:sp>
        <p:nvSpPr>
          <p:cNvPr id="3" name="Tijdelijke aanduiding voor inhoud 2">
            <a:extLst>
              <a:ext uri="{FF2B5EF4-FFF2-40B4-BE49-F238E27FC236}">
                <a16:creationId xmlns:a16="http://schemas.microsoft.com/office/drawing/2014/main" id="{5F3292DE-0ED7-410E-B8B8-817A96201B43}"/>
              </a:ext>
            </a:extLst>
          </p:cNvPr>
          <p:cNvSpPr>
            <a:spLocks noGrp="1"/>
          </p:cNvSpPr>
          <p:nvPr>
            <p:ph idx="1"/>
          </p:nvPr>
        </p:nvSpPr>
        <p:spPr>
          <a:xfrm>
            <a:off x="838200" y="1825624"/>
            <a:ext cx="4133850" cy="4872355"/>
          </a:xfrm>
        </p:spPr>
        <p:txBody>
          <a:bodyPr>
            <a:normAutofit fontScale="92500" lnSpcReduction="20000"/>
          </a:bodyPr>
          <a:lstStyle/>
          <a:p>
            <a:pPr marL="452438" indent="-452438">
              <a:buFont typeface="Wingdings" panose="05000000000000000000" pitchFamily="2" charset="2"/>
              <a:buChar char=""/>
            </a:pPr>
            <a:r>
              <a:rPr lang="nl-BE" sz="2400" dirty="0"/>
              <a:t>Collectief gemeengoed, onbewuste</a:t>
            </a:r>
          </a:p>
          <a:p>
            <a:pPr marL="452438" indent="-452438">
              <a:buFont typeface="Wingdings" panose="05000000000000000000" pitchFamily="2" charset="2"/>
              <a:buChar char=""/>
            </a:pPr>
            <a:r>
              <a:rPr lang="nl-BE" sz="2400" dirty="0"/>
              <a:t>Opoffering en het dienen van hogere doelen, zelfsabotage</a:t>
            </a:r>
          </a:p>
          <a:p>
            <a:pPr marL="452438" indent="-452438">
              <a:buFont typeface="Wingdings" panose="05000000000000000000" pitchFamily="2" charset="2"/>
              <a:buChar char=""/>
            </a:pPr>
            <a:r>
              <a:rPr lang="nl-BE" sz="2400" dirty="0"/>
              <a:t>Eigenbelang speelt hier niet meer mee</a:t>
            </a:r>
          </a:p>
          <a:p>
            <a:pPr marL="452438" indent="-452438">
              <a:buFont typeface="Wingdings" panose="05000000000000000000" pitchFamily="2" charset="2"/>
              <a:buChar char=""/>
            </a:pPr>
            <a:r>
              <a:rPr lang="nl-BE" sz="2400" dirty="0"/>
              <a:t>Plekken om je terug te trekken (ziekenhuizen, gevangenissen, kerken, psychiatrie, studie, ashrams, … ) ver weg van de maatschappij </a:t>
            </a:r>
          </a:p>
          <a:p>
            <a:pPr marL="452438" indent="-452438">
              <a:buFont typeface="Wingdings" panose="05000000000000000000" pitchFamily="2" charset="2"/>
              <a:buChar char=""/>
            </a:pPr>
            <a:r>
              <a:rPr lang="nl-BE" sz="2400" dirty="0"/>
              <a:t>Wat verborgen blijft, wat onder het oppervlak zit, herinneringen, ervaringen, …</a:t>
            </a:r>
          </a:p>
          <a:p>
            <a:pPr marL="452438" indent="-452438">
              <a:buFont typeface="Wingdings" panose="05000000000000000000" pitchFamily="2" charset="2"/>
              <a:buChar char=""/>
            </a:pPr>
            <a:r>
              <a:rPr lang="nl-BE" sz="2400" dirty="0"/>
              <a:t>Tijdloze wereld van de fantasie, dromen en verbeelding</a:t>
            </a:r>
          </a:p>
        </p:txBody>
      </p:sp>
      <p:pic>
        <p:nvPicPr>
          <p:cNvPr id="9218" name="Picture 2" descr="https://www.continuitysa.com/wp-content/uploads/2018/03/77391653_ml.jpg">
            <a:extLst>
              <a:ext uri="{FF2B5EF4-FFF2-40B4-BE49-F238E27FC236}">
                <a16:creationId xmlns:a16="http://schemas.microsoft.com/office/drawing/2014/main" id="{52E9D338-7086-42D9-AF4B-ED8F6D7120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 r="32601"/>
          <a:stretch/>
        </p:blipFill>
        <p:spPr bwMode="auto">
          <a:xfrm>
            <a:off x="5554980" y="0"/>
            <a:ext cx="663702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122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DBCC3F-2530-474E-B2E9-169EBD92328D}"/>
              </a:ext>
            </a:extLst>
          </p:cNvPr>
          <p:cNvSpPr>
            <a:spLocks noGrp="1"/>
          </p:cNvSpPr>
          <p:nvPr>
            <p:ph type="title"/>
          </p:nvPr>
        </p:nvSpPr>
        <p:spPr>
          <a:xfrm>
            <a:off x="838200" y="667913"/>
            <a:ext cx="10515600" cy="1325563"/>
          </a:xfrm>
        </p:spPr>
        <p:txBody>
          <a:bodyPr/>
          <a:lstStyle/>
          <a:p>
            <a:r>
              <a:rPr lang="nl-BE" dirty="0"/>
              <a:t>Overeenkomsten in </a:t>
            </a:r>
            <a:br>
              <a:rPr lang="nl-BE" dirty="0"/>
            </a:br>
            <a:r>
              <a:rPr lang="nl-BE" dirty="0"/>
              <a:t>Huizen en Tekens</a:t>
            </a:r>
            <a:endParaRPr lang="en-IE" dirty="0"/>
          </a:p>
        </p:txBody>
      </p:sp>
      <p:sp>
        <p:nvSpPr>
          <p:cNvPr id="8" name="Tijdelijke aanduiding voor inhoud 2">
            <a:extLst>
              <a:ext uri="{FF2B5EF4-FFF2-40B4-BE49-F238E27FC236}">
                <a16:creationId xmlns:a16="http://schemas.microsoft.com/office/drawing/2014/main" id="{A99D612E-50EE-42B9-A67A-36D4F251D2E8}"/>
              </a:ext>
            </a:extLst>
          </p:cNvPr>
          <p:cNvSpPr>
            <a:spLocks noGrp="1"/>
          </p:cNvSpPr>
          <p:nvPr>
            <p:ph idx="1"/>
          </p:nvPr>
        </p:nvSpPr>
        <p:spPr>
          <a:xfrm>
            <a:off x="856817" y="2362344"/>
            <a:ext cx="4388640" cy="4282440"/>
          </a:xfrm>
          <a:solidFill>
            <a:schemeClr val="bg1"/>
          </a:solidFill>
        </p:spPr>
        <p:txBody>
          <a:bodyPr>
            <a:normAutofit/>
          </a:bodyPr>
          <a:lstStyle/>
          <a:p>
            <a:pPr marL="0" indent="0">
              <a:buNone/>
            </a:pPr>
            <a:r>
              <a:rPr lang="nl-BE" sz="2400" dirty="0"/>
              <a:t>Afgebeeld in vaste volgorde</a:t>
            </a:r>
          </a:p>
          <a:p>
            <a:pPr marL="452438" indent="-452438">
              <a:buFont typeface="Wingdings" panose="05000000000000000000" pitchFamily="2" charset="2"/>
              <a:buChar char=""/>
            </a:pPr>
            <a:endParaRPr lang="nl-BE" sz="2400" dirty="0"/>
          </a:p>
          <a:p>
            <a:pPr marL="452438" indent="-452438">
              <a:buFont typeface="Wingdings" panose="05000000000000000000" pitchFamily="2" charset="2"/>
              <a:buChar char=""/>
            </a:pPr>
            <a:r>
              <a:rPr lang="nl-BE" sz="2400" dirty="0"/>
              <a:t>Huis 1: Ram, of een Ram-huis</a:t>
            </a:r>
          </a:p>
          <a:p>
            <a:pPr marL="452438" indent="-452438">
              <a:buFont typeface="Wingdings" panose="05000000000000000000" pitchFamily="2" charset="2"/>
              <a:buChar char=""/>
            </a:pPr>
            <a:r>
              <a:rPr lang="nl-BE" sz="2400" dirty="0"/>
              <a:t>Huis 2: Stier, of een Stier-huis</a:t>
            </a:r>
          </a:p>
          <a:p>
            <a:pPr marL="452438" indent="-452438">
              <a:buFont typeface="Wingdings" panose="05000000000000000000" pitchFamily="2" charset="2"/>
              <a:buChar char=""/>
            </a:pPr>
            <a:r>
              <a:rPr lang="nl-BE" sz="2400" dirty="0"/>
              <a:t>Huis 3: Tweelingen …</a:t>
            </a:r>
          </a:p>
          <a:p>
            <a:pPr marL="452438" indent="-452438">
              <a:buFont typeface="Wingdings" panose="05000000000000000000" pitchFamily="2" charset="2"/>
              <a:buChar char=""/>
            </a:pPr>
            <a:r>
              <a:rPr lang="nl-BE" sz="2400" dirty="0"/>
              <a:t>Huis 4: Kreeft</a:t>
            </a:r>
          </a:p>
          <a:p>
            <a:pPr marL="452438" indent="-452438">
              <a:buFont typeface="Wingdings" panose="05000000000000000000" pitchFamily="2" charset="2"/>
              <a:buChar char=""/>
            </a:pPr>
            <a:r>
              <a:rPr lang="nl-BE" sz="2400" dirty="0"/>
              <a:t>Huis 5: Leeuw</a:t>
            </a:r>
          </a:p>
          <a:p>
            <a:pPr marL="452438" indent="-452438">
              <a:buFont typeface="Wingdings" panose="05000000000000000000" pitchFamily="2" charset="2"/>
              <a:buChar char=""/>
            </a:pPr>
            <a:r>
              <a:rPr lang="nl-BE" sz="2400" dirty="0"/>
              <a:t>Enz.</a:t>
            </a:r>
          </a:p>
        </p:txBody>
      </p:sp>
      <p:grpSp>
        <p:nvGrpSpPr>
          <p:cNvPr id="10" name="Groep 9">
            <a:extLst>
              <a:ext uri="{FF2B5EF4-FFF2-40B4-BE49-F238E27FC236}">
                <a16:creationId xmlns:a16="http://schemas.microsoft.com/office/drawing/2014/main" id="{1DC6775F-2D4A-4DB7-803A-DA8BA77E6500}"/>
              </a:ext>
            </a:extLst>
          </p:cNvPr>
          <p:cNvGrpSpPr/>
          <p:nvPr/>
        </p:nvGrpSpPr>
        <p:grpSpPr>
          <a:xfrm>
            <a:off x="5309603" y="483383"/>
            <a:ext cx="5943601" cy="5891234"/>
            <a:chOff x="4252699" y="537628"/>
            <a:chExt cx="5943601" cy="5891234"/>
          </a:xfrm>
        </p:grpSpPr>
        <p:pic>
          <p:nvPicPr>
            <p:cNvPr id="11" name="Picture 2" descr="Image result for empty zodiac wheel">
              <a:extLst>
                <a:ext uri="{FF2B5EF4-FFF2-40B4-BE49-F238E27FC236}">
                  <a16:creationId xmlns:a16="http://schemas.microsoft.com/office/drawing/2014/main" id="{FC0A6466-A739-4EA0-82A9-25BE5E9E8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2699" y="537628"/>
              <a:ext cx="5943601" cy="5891234"/>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11">
              <a:extLst>
                <a:ext uri="{FF2B5EF4-FFF2-40B4-BE49-F238E27FC236}">
                  <a16:creationId xmlns:a16="http://schemas.microsoft.com/office/drawing/2014/main" id="{EC0DCED8-A0A2-4973-8539-C0A992178C0C}"/>
                </a:ext>
              </a:extLst>
            </p:cNvPr>
            <p:cNvSpPr txBox="1"/>
            <p:nvPr/>
          </p:nvSpPr>
          <p:spPr>
            <a:xfrm>
              <a:off x="4818183" y="3587262"/>
              <a:ext cx="656185" cy="707886"/>
            </a:xfrm>
            <a:prstGeom prst="rect">
              <a:avLst/>
            </a:prstGeom>
            <a:noFill/>
          </p:spPr>
          <p:txBody>
            <a:bodyPr wrap="square" rtlCol="0">
              <a:spAutoFit/>
            </a:bodyPr>
            <a:lstStyle/>
            <a:p>
              <a:pPr algn="ctr"/>
              <a:r>
                <a:rPr lang="nl-BE" sz="4000" b="1" dirty="0">
                  <a:solidFill>
                    <a:schemeClr val="accent4"/>
                  </a:solidFill>
                  <a:latin typeface="AstroDotBasic" panose="02000603000000000000" pitchFamily="2" charset="0"/>
                </a:rPr>
                <a:t>a</a:t>
              </a:r>
              <a:endParaRPr lang="en-IE" b="1" dirty="0">
                <a:solidFill>
                  <a:schemeClr val="accent4"/>
                </a:solidFill>
                <a:latin typeface="AstroDotBasic" panose="02000603000000000000" pitchFamily="2" charset="0"/>
              </a:endParaRPr>
            </a:p>
          </p:txBody>
        </p:sp>
        <p:sp>
          <p:nvSpPr>
            <p:cNvPr id="13" name="Tekstvak 12">
              <a:extLst>
                <a:ext uri="{FF2B5EF4-FFF2-40B4-BE49-F238E27FC236}">
                  <a16:creationId xmlns:a16="http://schemas.microsoft.com/office/drawing/2014/main" id="{F35E85D5-24DC-4DAF-B378-EEAF40BD402B}"/>
                </a:ext>
              </a:extLst>
            </p:cNvPr>
            <p:cNvSpPr txBox="1"/>
            <p:nvPr/>
          </p:nvSpPr>
          <p:spPr>
            <a:xfrm>
              <a:off x="5343562" y="4557809"/>
              <a:ext cx="656185" cy="707886"/>
            </a:xfrm>
            <a:prstGeom prst="rect">
              <a:avLst/>
            </a:prstGeom>
            <a:noFill/>
          </p:spPr>
          <p:txBody>
            <a:bodyPr wrap="square" rtlCol="0">
              <a:spAutoFit/>
            </a:bodyPr>
            <a:lstStyle/>
            <a:p>
              <a:pPr algn="ctr"/>
              <a:r>
                <a:rPr lang="nl-BE" sz="4000" b="1" dirty="0">
                  <a:solidFill>
                    <a:schemeClr val="accent2">
                      <a:lumMod val="75000"/>
                    </a:schemeClr>
                  </a:solidFill>
                  <a:latin typeface="AstroDotBasic" panose="02000603000000000000" pitchFamily="2" charset="0"/>
                </a:rPr>
                <a:t>b</a:t>
              </a:r>
              <a:endParaRPr lang="en-IE" b="1" dirty="0">
                <a:solidFill>
                  <a:schemeClr val="accent2">
                    <a:lumMod val="75000"/>
                  </a:schemeClr>
                </a:solidFill>
                <a:latin typeface="AstroDotBasic" panose="02000603000000000000" pitchFamily="2" charset="0"/>
              </a:endParaRPr>
            </a:p>
          </p:txBody>
        </p:sp>
        <p:sp>
          <p:nvSpPr>
            <p:cNvPr id="14" name="Tekstvak 13">
              <a:extLst>
                <a:ext uri="{FF2B5EF4-FFF2-40B4-BE49-F238E27FC236}">
                  <a16:creationId xmlns:a16="http://schemas.microsoft.com/office/drawing/2014/main" id="{B463FBF0-533B-48EB-93BE-6E53A7329B3E}"/>
                </a:ext>
              </a:extLst>
            </p:cNvPr>
            <p:cNvSpPr txBox="1"/>
            <p:nvPr/>
          </p:nvSpPr>
          <p:spPr>
            <a:xfrm>
              <a:off x="6304216" y="5161981"/>
              <a:ext cx="656185" cy="707886"/>
            </a:xfrm>
            <a:prstGeom prst="rect">
              <a:avLst/>
            </a:prstGeom>
            <a:noFill/>
          </p:spPr>
          <p:txBody>
            <a:bodyPr wrap="square" rtlCol="0">
              <a:spAutoFit/>
            </a:bodyPr>
            <a:lstStyle/>
            <a:p>
              <a:pPr algn="ctr"/>
              <a:r>
                <a:rPr lang="nl-BE" sz="4000" b="1" dirty="0">
                  <a:solidFill>
                    <a:schemeClr val="accent5">
                      <a:lumMod val="40000"/>
                      <a:lumOff val="60000"/>
                    </a:schemeClr>
                  </a:solidFill>
                  <a:latin typeface="AstroDotBasic" panose="02000603000000000000" pitchFamily="2" charset="0"/>
                </a:rPr>
                <a:t>c</a:t>
              </a:r>
              <a:endParaRPr lang="en-IE" b="1" dirty="0">
                <a:solidFill>
                  <a:schemeClr val="accent5">
                    <a:lumMod val="40000"/>
                    <a:lumOff val="60000"/>
                  </a:schemeClr>
                </a:solidFill>
                <a:latin typeface="AstroDotBasic" panose="02000603000000000000" pitchFamily="2" charset="0"/>
              </a:endParaRPr>
            </a:p>
          </p:txBody>
        </p:sp>
        <p:sp>
          <p:nvSpPr>
            <p:cNvPr id="15" name="Tekstvak 14">
              <a:extLst>
                <a:ext uri="{FF2B5EF4-FFF2-40B4-BE49-F238E27FC236}">
                  <a16:creationId xmlns:a16="http://schemas.microsoft.com/office/drawing/2014/main" id="{47F0A306-285F-423C-A947-FFE19BC75B9B}"/>
                </a:ext>
              </a:extLst>
            </p:cNvPr>
            <p:cNvSpPr txBox="1"/>
            <p:nvPr/>
          </p:nvSpPr>
          <p:spPr>
            <a:xfrm>
              <a:off x="7406846" y="5161981"/>
              <a:ext cx="656185" cy="707886"/>
            </a:xfrm>
            <a:prstGeom prst="rect">
              <a:avLst/>
            </a:prstGeom>
            <a:noFill/>
          </p:spPr>
          <p:txBody>
            <a:bodyPr wrap="square" rtlCol="0">
              <a:spAutoFit/>
            </a:bodyPr>
            <a:lstStyle/>
            <a:p>
              <a:pPr algn="ctr"/>
              <a:r>
                <a:rPr lang="nl-BE" sz="4000" b="1" dirty="0">
                  <a:solidFill>
                    <a:srgbClr val="0070C0"/>
                  </a:solidFill>
                  <a:latin typeface="AstroDotBasic" panose="02000603000000000000" pitchFamily="2" charset="0"/>
                </a:rPr>
                <a:t>d</a:t>
              </a:r>
              <a:endParaRPr lang="en-IE" b="1" dirty="0">
                <a:solidFill>
                  <a:srgbClr val="0070C0"/>
                </a:solidFill>
                <a:latin typeface="AstroDotBasic" panose="02000603000000000000" pitchFamily="2" charset="0"/>
              </a:endParaRPr>
            </a:p>
          </p:txBody>
        </p:sp>
        <p:sp>
          <p:nvSpPr>
            <p:cNvPr id="16" name="Tekstvak 15">
              <a:extLst>
                <a:ext uri="{FF2B5EF4-FFF2-40B4-BE49-F238E27FC236}">
                  <a16:creationId xmlns:a16="http://schemas.microsoft.com/office/drawing/2014/main" id="{F0B21235-14F6-4342-B96C-A7890CA6A27A}"/>
                </a:ext>
              </a:extLst>
            </p:cNvPr>
            <p:cNvSpPr txBox="1"/>
            <p:nvPr/>
          </p:nvSpPr>
          <p:spPr>
            <a:xfrm>
              <a:off x="8373913" y="4557809"/>
              <a:ext cx="656185" cy="707886"/>
            </a:xfrm>
            <a:prstGeom prst="rect">
              <a:avLst/>
            </a:prstGeom>
            <a:noFill/>
          </p:spPr>
          <p:txBody>
            <a:bodyPr wrap="square" rtlCol="0">
              <a:spAutoFit/>
            </a:bodyPr>
            <a:lstStyle/>
            <a:p>
              <a:pPr algn="ctr"/>
              <a:r>
                <a:rPr lang="nl-BE" sz="4000" b="1" dirty="0">
                  <a:solidFill>
                    <a:schemeClr val="accent4"/>
                  </a:solidFill>
                  <a:latin typeface="AstroDotBasic" panose="02000603000000000000" pitchFamily="2" charset="0"/>
                </a:rPr>
                <a:t>e</a:t>
              </a:r>
              <a:endParaRPr lang="en-IE" b="1" dirty="0">
                <a:solidFill>
                  <a:schemeClr val="accent4"/>
                </a:solidFill>
                <a:latin typeface="AstroDotBasic" panose="02000603000000000000" pitchFamily="2" charset="0"/>
              </a:endParaRPr>
            </a:p>
          </p:txBody>
        </p:sp>
        <p:sp>
          <p:nvSpPr>
            <p:cNvPr id="17" name="Tekstvak 16">
              <a:extLst>
                <a:ext uri="{FF2B5EF4-FFF2-40B4-BE49-F238E27FC236}">
                  <a16:creationId xmlns:a16="http://schemas.microsoft.com/office/drawing/2014/main" id="{65A2263A-651C-4947-A61F-801C90143737}"/>
                </a:ext>
              </a:extLst>
            </p:cNvPr>
            <p:cNvSpPr txBox="1"/>
            <p:nvPr/>
          </p:nvSpPr>
          <p:spPr>
            <a:xfrm>
              <a:off x="8935386" y="3642558"/>
              <a:ext cx="656185" cy="707886"/>
            </a:xfrm>
            <a:prstGeom prst="rect">
              <a:avLst/>
            </a:prstGeom>
            <a:noFill/>
          </p:spPr>
          <p:txBody>
            <a:bodyPr wrap="square" rtlCol="0">
              <a:spAutoFit/>
            </a:bodyPr>
            <a:lstStyle/>
            <a:p>
              <a:pPr algn="ctr"/>
              <a:r>
                <a:rPr lang="nl-BE" sz="4000" b="1" dirty="0">
                  <a:solidFill>
                    <a:schemeClr val="accent2">
                      <a:lumMod val="75000"/>
                    </a:schemeClr>
                  </a:solidFill>
                  <a:latin typeface="AstroDotBasic" panose="02000603000000000000" pitchFamily="2" charset="0"/>
                </a:rPr>
                <a:t>f</a:t>
              </a:r>
              <a:endParaRPr lang="en-IE" b="1" dirty="0">
                <a:solidFill>
                  <a:schemeClr val="accent2">
                    <a:lumMod val="75000"/>
                  </a:schemeClr>
                </a:solidFill>
                <a:latin typeface="AstroDotBasic" panose="02000603000000000000" pitchFamily="2" charset="0"/>
              </a:endParaRPr>
            </a:p>
          </p:txBody>
        </p:sp>
        <p:sp>
          <p:nvSpPr>
            <p:cNvPr id="18" name="Tekstvak 17">
              <a:extLst>
                <a:ext uri="{FF2B5EF4-FFF2-40B4-BE49-F238E27FC236}">
                  <a16:creationId xmlns:a16="http://schemas.microsoft.com/office/drawing/2014/main" id="{52C73A01-AC09-46ED-BE04-6B59ACB82292}"/>
                </a:ext>
              </a:extLst>
            </p:cNvPr>
            <p:cNvSpPr txBox="1"/>
            <p:nvPr/>
          </p:nvSpPr>
          <p:spPr>
            <a:xfrm>
              <a:off x="8910485" y="2519942"/>
              <a:ext cx="656185" cy="707886"/>
            </a:xfrm>
            <a:prstGeom prst="rect">
              <a:avLst/>
            </a:prstGeom>
            <a:noFill/>
          </p:spPr>
          <p:txBody>
            <a:bodyPr wrap="square" rtlCol="0">
              <a:spAutoFit/>
            </a:bodyPr>
            <a:lstStyle/>
            <a:p>
              <a:pPr algn="ctr"/>
              <a:r>
                <a:rPr lang="nl-BE" sz="4000" b="1" dirty="0">
                  <a:solidFill>
                    <a:schemeClr val="accent5">
                      <a:lumMod val="40000"/>
                      <a:lumOff val="60000"/>
                    </a:schemeClr>
                  </a:solidFill>
                  <a:latin typeface="AstroDotBasic" panose="02000603000000000000" pitchFamily="2" charset="0"/>
                </a:rPr>
                <a:t>g</a:t>
              </a:r>
              <a:endParaRPr lang="en-IE" b="1" dirty="0">
                <a:solidFill>
                  <a:schemeClr val="accent5">
                    <a:lumMod val="40000"/>
                    <a:lumOff val="60000"/>
                  </a:schemeClr>
                </a:solidFill>
                <a:latin typeface="AstroDotBasic" panose="02000603000000000000" pitchFamily="2" charset="0"/>
              </a:endParaRPr>
            </a:p>
          </p:txBody>
        </p:sp>
        <p:sp>
          <p:nvSpPr>
            <p:cNvPr id="19" name="Tekstvak 18">
              <a:extLst>
                <a:ext uri="{FF2B5EF4-FFF2-40B4-BE49-F238E27FC236}">
                  <a16:creationId xmlns:a16="http://schemas.microsoft.com/office/drawing/2014/main" id="{8ECB3DC9-E7C5-4A97-BEF6-95485BBA7DB6}"/>
                </a:ext>
              </a:extLst>
            </p:cNvPr>
            <p:cNvSpPr txBox="1"/>
            <p:nvPr/>
          </p:nvSpPr>
          <p:spPr>
            <a:xfrm>
              <a:off x="8396301" y="1592305"/>
              <a:ext cx="656185" cy="707886"/>
            </a:xfrm>
            <a:prstGeom prst="rect">
              <a:avLst/>
            </a:prstGeom>
            <a:noFill/>
          </p:spPr>
          <p:txBody>
            <a:bodyPr wrap="square" rtlCol="0">
              <a:spAutoFit/>
            </a:bodyPr>
            <a:lstStyle/>
            <a:p>
              <a:pPr algn="ctr"/>
              <a:r>
                <a:rPr lang="nl-BE" sz="4000" b="1" dirty="0">
                  <a:solidFill>
                    <a:srgbClr val="0070C0"/>
                  </a:solidFill>
                  <a:latin typeface="AstroDotBasic" panose="02000603000000000000" pitchFamily="2" charset="0"/>
                </a:rPr>
                <a:t>h</a:t>
              </a:r>
              <a:endParaRPr lang="en-IE" b="1" dirty="0">
                <a:solidFill>
                  <a:srgbClr val="0070C0"/>
                </a:solidFill>
                <a:latin typeface="AstroDotBasic" panose="02000603000000000000" pitchFamily="2" charset="0"/>
              </a:endParaRPr>
            </a:p>
          </p:txBody>
        </p:sp>
        <p:sp>
          <p:nvSpPr>
            <p:cNvPr id="20" name="Tekstvak 19">
              <a:extLst>
                <a:ext uri="{FF2B5EF4-FFF2-40B4-BE49-F238E27FC236}">
                  <a16:creationId xmlns:a16="http://schemas.microsoft.com/office/drawing/2014/main" id="{865ECF53-C0D9-4137-9477-0E6D74D9FBB6}"/>
                </a:ext>
              </a:extLst>
            </p:cNvPr>
            <p:cNvSpPr txBox="1"/>
            <p:nvPr/>
          </p:nvSpPr>
          <p:spPr>
            <a:xfrm>
              <a:off x="7406846" y="1076162"/>
              <a:ext cx="656185" cy="707886"/>
            </a:xfrm>
            <a:prstGeom prst="rect">
              <a:avLst/>
            </a:prstGeom>
            <a:noFill/>
          </p:spPr>
          <p:txBody>
            <a:bodyPr wrap="square" rtlCol="0">
              <a:spAutoFit/>
            </a:bodyPr>
            <a:lstStyle/>
            <a:p>
              <a:pPr algn="ctr"/>
              <a:r>
                <a:rPr lang="nl-BE" sz="4000" b="1" dirty="0">
                  <a:solidFill>
                    <a:schemeClr val="accent4"/>
                  </a:solidFill>
                  <a:latin typeface="AstroDotBasic" panose="02000603000000000000" pitchFamily="2" charset="0"/>
                </a:rPr>
                <a:t>i</a:t>
              </a:r>
              <a:endParaRPr lang="en-IE" b="1" dirty="0">
                <a:solidFill>
                  <a:schemeClr val="accent4"/>
                </a:solidFill>
                <a:latin typeface="AstroDotBasic" panose="02000603000000000000" pitchFamily="2" charset="0"/>
              </a:endParaRPr>
            </a:p>
          </p:txBody>
        </p:sp>
        <p:sp>
          <p:nvSpPr>
            <p:cNvPr id="21" name="Tekstvak 20">
              <a:extLst>
                <a:ext uri="{FF2B5EF4-FFF2-40B4-BE49-F238E27FC236}">
                  <a16:creationId xmlns:a16="http://schemas.microsoft.com/office/drawing/2014/main" id="{AD1B28EE-C3E3-4568-8DF5-FCDACB9A39A1}"/>
                </a:ext>
              </a:extLst>
            </p:cNvPr>
            <p:cNvSpPr txBox="1"/>
            <p:nvPr/>
          </p:nvSpPr>
          <p:spPr>
            <a:xfrm>
              <a:off x="6304215" y="1076162"/>
              <a:ext cx="656185" cy="707886"/>
            </a:xfrm>
            <a:prstGeom prst="rect">
              <a:avLst/>
            </a:prstGeom>
            <a:noFill/>
          </p:spPr>
          <p:txBody>
            <a:bodyPr wrap="square" rtlCol="0">
              <a:spAutoFit/>
            </a:bodyPr>
            <a:lstStyle/>
            <a:p>
              <a:pPr algn="ctr"/>
              <a:r>
                <a:rPr lang="nl-BE" sz="4000" b="1" dirty="0">
                  <a:solidFill>
                    <a:schemeClr val="accent2">
                      <a:lumMod val="75000"/>
                    </a:schemeClr>
                  </a:solidFill>
                  <a:latin typeface="AstroDotBasic" panose="02000603000000000000" pitchFamily="2" charset="0"/>
                </a:rPr>
                <a:t>j</a:t>
              </a:r>
              <a:endParaRPr lang="en-IE" b="1" dirty="0">
                <a:solidFill>
                  <a:schemeClr val="accent2">
                    <a:lumMod val="75000"/>
                  </a:schemeClr>
                </a:solidFill>
                <a:latin typeface="AstroDotBasic" panose="02000603000000000000" pitchFamily="2" charset="0"/>
              </a:endParaRPr>
            </a:p>
          </p:txBody>
        </p:sp>
        <p:sp>
          <p:nvSpPr>
            <p:cNvPr id="22" name="Tekstvak 21">
              <a:extLst>
                <a:ext uri="{FF2B5EF4-FFF2-40B4-BE49-F238E27FC236}">
                  <a16:creationId xmlns:a16="http://schemas.microsoft.com/office/drawing/2014/main" id="{86BE25DA-D4AE-43FC-919B-5D021442648B}"/>
                </a:ext>
              </a:extLst>
            </p:cNvPr>
            <p:cNvSpPr txBox="1"/>
            <p:nvPr/>
          </p:nvSpPr>
          <p:spPr>
            <a:xfrm>
              <a:off x="5343562" y="1592305"/>
              <a:ext cx="656185" cy="707886"/>
            </a:xfrm>
            <a:prstGeom prst="rect">
              <a:avLst/>
            </a:prstGeom>
            <a:noFill/>
          </p:spPr>
          <p:txBody>
            <a:bodyPr wrap="square" rtlCol="0">
              <a:spAutoFit/>
            </a:bodyPr>
            <a:lstStyle/>
            <a:p>
              <a:pPr algn="ctr"/>
              <a:r>
                <a:rPr lang="nl-BE" sz="4000" b="1" dirty="0">
                  <a:solidFill>
                    <a:schemeClr val="accent5">
                      <a:lumMod val="40000"/>
                      <a:lumOff val="60000"/>
                    </a:schemeClr>
                  </a:solidFill>
                  <a:latin typeface="AstroDotBasic" panose="02000603000000000000" pitchFamily="2" charset="0"/>
                </a:rPr>
                <a:t>k</a:t>
              </a:r>
              <a:endParaRPr lang="en-IE" b="1" dirty="0">
                <a:solidFill>
                  <a:schemeClr val="accent5">
                    <a:lumMod val="40000"/>
                    <a:lumOff val="60000"/>
                  </a:schemeClr>
                </a:solidFill>
                <a:latin typeface="AstroDotBasic" panose="02000603000000000000" pitchFamily="2" charset="0"/>
              </a:endParaRPr>
            </a:p>
          </p:txBody>
        </p:sp>
        <p:sp>
          <p:nvSpPr>
            <p:cNvPr id="23" name="Tekstvak 22">
              <a:extLst>
                <a:ext uri="{FF2B5EF4-FFF2-40B4-BE49-F238E27FC236}">
                  <a16:creationId xmlns:a16="http://schemas.microsoft.com/office/drawing/2014/main" id="{771DEB37-66C1-434A-81BD-5585C405173E}"/>
                </a:ext>
              </a:extLst>
            </p:cNvPr>
            <p:cNvSpPr txBox="1"/>
            <p:nvPr/>
          </p:nvSpPr>
          <p:spPr>
            <a:xfrm>
              <a:off x="4819092" y="2492083"/>
              <a:ext cx="656185" cy="707886"/>
            </a:xfrm>
            <a:prstGeom prst="rect">
              <a:avLst/>
            </a:prstGeom>
            <a:noFill/>
          </p:spPr>
          <p:txBody>
            <a:bodyPr wrap="square" rtlCol="0">
              <a:spAutoFit/>
            </a:bodyPr>
            <a:lstStyle/>
            <a:p>
              <a:pPr algn="ctr"/>
              <a:r>
                <a:rPr lang="nl-BE" sz="4000" b="1" dirty="0">
                  <a:solidFill>
                    <a:srgbClr val="0070C0"/>
                  </a:solidFill>
                  <a:latin typeface="AstroDotBasic" panose="02000603000000000000" pitchFamily="2" charset="0"/>
                </a:rPr>
                <a:t>l</a:t>
              </a:r>
              <a:endParaRPr lang="en-IE" b="1" dirty="0">
                <a:solidFill>
                  <a:srgbClr val="0070C0"/>
                </a:solidFill>
                <a:latin typeface="AstroDotBasic" panose="02000603000000000000" pitchFamily="2" charset="0"/>
              </a:endParaRPr>
            </a:p>
          </p:txBody>
        </p:sp>
      </p:grpSp>
    </p:spTree>
    <p:extLst>
      <p:ext uri="{BB962C8B-B14F-4D97-AF65-F5344CB8AC3E}">
        <p14:creationId xmlns:p14="http://schemas.microsoft.com/office/powerpoint/2010/main" val="387170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89B6AA-D784-4737-A101-1321A83E22B1}"/>
              </a:ext>
            </a:extLst>
          </p:cNvPr>
          <p:cNvSpPr>
            <a:spLocks noGrp="1"/>
          </p:cNvSpPr>
          <p:nvPr>
            <p:ph type="title"/>
          </p:nvPr>
        </p:nvSpPr>
        <p:spPr>
          <a:xfrm>
            <a:off x="655320" y="330839"/>
            <a:ext cx="5120114" cy="1772281"/>
          </a:xfrm>
        </p:spPr>
        <p:txBody>
          <a:bodyPr>
            <a:normAutofit/>
          </a:bodyPr>
          <a:lstStyle/>
          <a:p>
            <a:r>
              <a:rPr lang="nl-BE" dirty="0"/>
              <a:t>Even oefenen</a:t>
            </a:r>
            <a:br>
              <a:rPr lang="nl-BE" dirty="0"/>
            </a:br>
            <a:endParaRPr lang="nl-BE" dirty="0"/>
          </a:p>
        </p:txBody>
      </p:sp>
      <p:sp>
        <p:nvSpPr>
          <p:cNvPr id="10" name="Content Placeholder 9">
            <a:extLst>
              <a:ext uri="{FF2B5EF4-FFF2-40B4-BE49-F238E27FC236}">
                <a16:creationId xmlns:a16="http://schemas.microsoft.com/office/drawing/2014/main" id="{19FF06E3-0603-429B-9305-CD620403EBC4}"/>
              </a:ext>
            </a:extLst>
          </p:cNvPr>
          <p:cNvSpPr>
            <a:spLocks noGrp="1"/>
          </p:cNvSpPr>
          <p:nvPr>
            <p:ph idx="1"/>
          </p:nvPr>
        </p:nvSpPr>
        <p:spPr>
          <a:xfrm>
            <a:off x="655321" y="2743200"/>
            <a:ext cx="5722619" cy="3294061"/>
          </a:xfrm>
        </p:spPr>
        <p:txBody>
          <a:bodyPr numCol="2">
            <a:normAutofit lnSpcReduction="10000"/>
          </a:bodyPr>
          <a:lstStyle/>
          <a:p>
            <a:pPr marL="514350" indent="-514350">
              <a:buFont typeface="+mj-lt"/>
              <a:buAutoNum type="alphaLcPeriod"/>
            </a:pPr>
            <a:r>
              <a:rPr lang="en-US" sz="2900" dirty="0"/>
              <a:t>X</a:t>
            </a:r>
          </a:p>
          <a:p>
            <a:pPr marL="514350" indent="-514350">
              <a:buFont typeface="+mj-lt"/>
              <a:buAutoNum type="alphaLcPeriod"/>
            </a:pPr>
            <a:r>
              <a:rPr lang="en-US" sz="2900" dirty="0"/>
              <a:t>VII</a:t>
            </a:r>
          </a:p>
          <a:p>
            <a:pPr marL="514350" indent="-514350">
              <a:buFont typeface="+mj-lt"/>
              <a:buAutoNum type="alphaLcPeriod"/>
            </a:pPr>
            <a:r>
              <a:rPr lang="en-US" sz="2900" dirty="0"/>
              <a:t>I</a:t>
            </a:r>
          </a:p>
          <a:p>
            <a:pPr marL="514350" indent="-514350">
              <a:buFont typeface="+mj-lt"/>
              <a:buAutoNum type="alphaLcPeriod"/>
            </a:pPr>
            <a:r>
              <a:rPr lang="en-US" sz="2900" dirty="0"/>
              <a:t>XII</a:t>
            </a:r>
          </a:p>
          <a:p>
            <a:pPr marL="514350" indent="-514350">
              <a:buFont typeface="+mj-lt"/>
              <a:buAutoNum type="alphaLcPeriod"/>
            </a:pPr>
            <a:r>
              <a:rPr lang="en-US" sz="2900" dirty="0"/>
              <a:t>II</a:t>
            </a:r>
          </a:p>
          <a:p>
            <a:pPr marL="514350" indent="-514350">
              <a:buFont typeface="+mj-lt"/>
              <a:buAutoNum type="alphaLcPeriod"/>
            </a:pPr>
            <a:r>
              <a:rPr lang="en-US" sz="2900" dirty="0"/>
              <a:t>VI</a:t>
            </a:r>
          </a:p>
          <a:p>
            <a:pPr marL="514350" indent="-514350">
              <a:buFont typeface="+mj-lt"/>
              <a:buAutoNum type="alphaLcPeriod"/>
            </a:pPr>
            <a:r>
              <a:rPr lang="en-US" sz="2900" dirty="0"/>
              <a:t>XI</a:t>
            </a:r>
          </a:p>
          <a:p>
            <a:pPr marL="514350" indent="-514350">
              <a:buFont typeface="+mj-lt"/>
              <a:buAutoNum type="alphaLcPeriod"/>
            </a:pPr>
            <a:r>
              <a:rPr lang="en-US" sz="2900" dirty="0"/>
              <a:t>III</a:t>
            </a:r>
          </a:p>
          <a:p>
            <a:pPr marL="514350" indent="-514350">
              <a:buFont typeface="+mj-lt"/>
              <a:buAutoNum type="alphaLcPeriod"/>
            </a:pPr>
            <a:r>
              <a:rPr lang="en-US" sz="2900" dirty="0"/>
              <a:t>IX</a:t>
            </a:r>
          </a:p>
          <a:p>
            <a:pPr marL="514350" indent="-514350">
              <a:buFont typeface="+mj-lt"/>
              <a:buAutoNum type="alphaLcPeriod"/>
            </a:pPr>
            <a:r>
              <a:rPr lang="en-US" sz="2900" dirty="0"/>
              <a:t>IV</a:t>
            </a:r>
          </a:p>
          <a:p>
            <a:pPr marL="514350" indent="-514350">
              <a:buFont typeface="+mj-lt"/>
              <a:buAutoNum type="alphaLcPeriod"/>
            </a:pPr>
            <a:r>
              <a:rPr lang="en-US" sz="2900" dirty="0"/>
              <a:t>V</a:t>
            </a:r>
          </a:p>
          <a:p>
            <a:pPr marL="514350" indent="-514350">
              <a:buFont typeface="+mj-lt"/>
              <a:buAutoNum type="alphaLcPeriod"/>
            </a:pPr>
            <a:r>
              <a:rPr lang="en-US" sz="2900" dirty="0"/>
              <a:t>VIII</a:t>
            </a:r>
          </a:p>
          <a:p>
            <a:pPr marL="514350" indent="-514350">
              <a:buFont typeface="+mj-lt"/>
              <a:buAutoNum type="alphaLcPeriod"/>
            </a:pPr>
            <a:endParaRPr lang="en-US" sz="1800" dirty="0"/>
          </a:p>
        </p:txBody>
      </p:sp>
      <p:pic>
        <p:nvPicPr>
          <p:cNvPr id="8" name="Tijdelijke aanduiding voor inhoud 4" descr="Afbeelding met tekst, visitekaartje&#10;&#10;Beschrijving is gegenereerd met hoge betrouwbaarheid">
            <a:extLst>
              <a:ext uri="{FF2B5EF4-FFF2-40B4-BE49-F238E27FC236}">
                <a16:creationId xmlns:a16="http://schemas.microsoft.com/office/drawing/2014/main" id="{DF52FEE2-EA1F-44DB-B9E1-A82285707890}"/>
              </a:ext>
            </a:extLst>
          </p:cNvPr>
          <p:cNvPicPr>
            <a:picLocks noChangeAspect="1"/>
          </p:cNvPicPr>
          <p:nvPr/>
        </p:nvPicPr>
        <p:blipFill rotWithShape="1">
          <a:blip r:embed="rId3">
            <a:extLst>
              <a:ext uri="{28A0092B-C50C-407E-A947-70E740481C1C}">
                <a14:useLocalDpi xmlns:a14="http://schemas.microsoft.com/office/drawing/2010/main" val="0"/>
              </a:ext>
            </a:extLst>
          </a:blip>
          <a:srcRect r="38552"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9" name="Titel 1">
            <a:extLst>
              <a:ext uri="{FF2B5EF4-FFF2-40B4-BE49-F238E27FC236}">
                <a16:creationId xmlns:a16="http://schemas.microsoft.com/office/drawing/2014/main" id="{6157FA37-A6E6-4D90-94F7-F7C04BE109A6}"/>
              </a:ext>
            </a:extLst>
          </p:cNvPr>
          <p:cNvSpPr txBox="1">
            <a:spLocks/>
          </p:cNvSpPr>
          <p:nvPr/>
        </p:nvSpPr>
        <p:spPr>
          <a:xfrm>
            <a:off x="655320" y="1430340"/>
            <a:ext cx="5120114" cy="1099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t>Oplossing</a:t>
            </a:r>
            <a:r>
              <a:rPr lang="en-US" sz="3600" dirty="0"/>
              <a:t>: </a:t>
            </a:r>
            <a:r>
              <a:rPr lang="en-US" sz="3600" dirty="0" err="1"/>
              <a:t>oefening</a:t>
            </a:r>
            <a:r>
              <a:rPr lang="en-US" sz="3600" dirty="0"/>
              <a:t> 24</a:t>
            </a:r>
          </a:p>
        </p:txBody>
      </p:sp>
    </p:spTree>
    <p:extLst>
      <p:ext uri="{BB962C8B-B14F-4D97-AF65-F5344CB8AC3E}">
        <p14:creationId xmlns:p14="http://schemas.microsoft.com/office/powerpoint/2010/main" val="139381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421564B-BF03-4778-8ED1-BB32D2F39284}"/>
              </a:ext>
            </a:extLst>
          </p:cNvPr>
          <p:cNvSpPr>
            <a:spLocks noGrp="1"/>
          </p:cNvSpPr>
          <p:nvPr>
            <p:ph type="title"/>
          </p:nvPr>
        </p:nvSpPr>
        <p:spPr>
          <a:xfrm>
            <a:off x="638882" y="639193"/>
            <a:ext cx="3933118" cy="3573516"/>
          </a:xfrm>
        </p:spPr>
        <p:txBody>
          <a:bodyPr vert="horz" lIns="91440" tIns="45720" rIns="91440" bIns="45720" rtlCol="0" anchor="b">
            <a:normAutofit fontScale="90000"/>
          </a:bodyPr>
          <a:lstStyle/>
          <a:p>
            <a:r>
              <a:rPr lang="en-US" sz="5600" kern="1200" dirty="0" err="1">
                <a:solidFill>
                  <a:schemeClr val="tx1"/>
                </a:solidFill>
                <a:latin typeface="+mj-lt"/>
                <a:ea typeface="+mj-ea"/>
                <a:cs typeface="+mj-cs"/>
              </a:rPr>
              <a:t>Verbanden</a:t>
            </a:r>
            <a:r>
              <a:rPr lang="en-US" sz="5600" kern="1200" dirty="0">
                <a:solidFill>
                  <a:schemeClr val="tx1"/>
                </a:solidFill>
                <a:latin typeface="+mj-lt"/>
                <a:ea typeface="+mj-ea"/>
                <a:cs typeface="+mj-cs"/>
              </a:rPr>
              <a:t> </a:t>
            </a:r>
            <a:r>
              <a:rPr lang="en-US" sz="5600" kern="1200" dirty="0" err="1">
                <a:solidFill>
                  <a:schemeClr val="tx1"/>
                </a:solidFill>
                <a:latin typeface="+mj-lt"/>
                <a:ea typeface="+mj-ea"/>
                <a:cs typeface="+mj-cs"/>
              </a:rPr>
              <a:t>tussen</a:t>
            </a:r>
            <a:r>
              <a:rPr lang="en-US" sz="5600" kern="1200" dirty="0">
                <a:solidFill>
                  <a:schemeClr val="tx1"/>
                </a:solidFill>
                <a:latin typeface="+mj-lt"/>
                <a:ea typeface="+mj-ea"/>
                <a:cs typeface="+mj-cs"/>
              </a:rPr>
              <a:t> </a:t>
            </a:r>
            <a:r>
              <a:rPr lang="en-US" sz="5600" kern="1200" dirty="0" err="1">
                <a:solidFill>
                  <a:schemeClr val="tx1"/>
                </a:solidFill>
                <a:latin typeface="+mj-lt"/>
                <a:ea typeface="+mj-ea"/>
                <a:cs typeface="+mj-cs"/>
              </a:rPr>
              <a:t>huizen</a:t>
            </a:r>
            <a:r>
              <a:rPr lang="en-US" sz="5600" kern="1200" dirty="0">
                <a:solidFill>
                  <a:schemeClr val="tx1"/>
                </a:solidFill>
                <a:latin typeface="+mj-lt"/>
                <a:ea typeface="+mj-ea"/>
                <a:cs typeface="+mj-cs"/>
              </a:rPr>
              <a:t>, </a:t>
            </a:r>
            <a:r>
              <a:rPr lang="en-US" sz="5600" kern="1200" dirty="0" err="1">
                <a:solidFill>
                  <a:schemeClr val="tx1"/>
                </a:solidFill>
                <a:latin typeface="+mj-lt"/>
                <a:ea typeface="+mj-ea"/>
                <a:cs typeface="+mj-cs"/>
              </a:rPr>
              <a:t>tekens</a:t>
            </a:r>
            <a:r>
              <a:rPr lang="en-US" sz="5600" kern="1200" dirty="0">
                <a:solidFill>
                  <a:schemeClr val="tx1"/>
                </a:solidFill>
                <a:latin typeface="+mj-lt"/>
                <a:ea typeface="+mj-ea"/>
                <a:cs typeface="+mj-cs"/>
              </a:rPr>
              <a:t> en </a:t>
            </a:r>
            <a:br>
              <a:rPr lang="en-US" sz="5600" kern="1200" dirty="0">
                <a:solidFill>
                  <a:schemeClr val="tx1"/>
                </a:solidFill>
                <a:latin typeface="+mj-lt"/>
                <a:ea typeface="+mj-ea"/>
                <a:cs typeface="+mj-cs"/>
              </a:rPr>
            </a:br>
            <a:r>
              <a:rPr lang="en-US" sz="5600" kern="1200" dirty="0" err="1">
                <a:solidFill>
                  <a:schemeClr val="tx1"/>
                </a:solidFill>
                <a:latin typeface="+mj-lt"/>
                <a:ea typeface="+mj-ea"/>
                <a:cs typeface="+mj-cs"/>
              </a:rPr>
              <a:t>planeten</a:t>
            </a:r>
            <a:endParaRPr lang="en-US" sz="5600" kern="1200" dirty="0">
              <a:solidFill>
                <a:schemeClr val="tx1"/>
              </a:solidFill>
              <a:latin typeface="+mj-lt"/>
              <a:ea typeface="+mj-ea"/>
              <a:cs typeface="+mj-cs"/>
            </a:endParaRP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5D19709E-4246-411A-92C7-271AAB1451C2}"/>
              </a:ext>
            </a:extLst>
          </p:cNvPr>
          <p:cNvPicPr>
            <a:picLocks noChangeAspect="1"/>
          </p:cNvPicPr>
          <p:nvPr/>
        </p:nvPicPr>
        <p:blipFill rotWithShape="1">
          <a:blip r:embed="rId3"/>
          <a:srcRect l="7776" r="5779"/>
          <a:stretch/>
        </p:blipFill>
        <p:spPr>
          <a:xfrm>
            <a:off x="4398380" y="32659"/>
            <a:ext cx="7685589" cy="6801405"/>
          </a:xfrm>
          <a:prstGeom prst="rect">
            <a:avLst/>
          </a:prstGeom>
        </p:spPr>
      </p:pic>
    </p:spTree>
    <p:extLst>
      <p:ext uri="{BB962C8B-B14F-4D97-AF65-F5344CB8AC3E}">
        <p14:creationId xmlns:p14="http://schemas.microsoft.com/office/powerpoint/2010/main" val="1517916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9BF2E3-D043-4760-A58F-CC92D30CDC81}"/>
              </a:ext>
            </a:extLst>
          </p:cNvPr>
          <p:cNvSpPr>
            <a:spLocks noGrp="1"/>
          </p:cNvSpPr>
          <p:nvPr>
            <p:ph type="title"/>
          </p:nvPr>
        </p:nvSpPr>
        <p:spPr>
          <a:xfrm>
            <a:off x="6594192" y="365293"/>
            <a:ext cx="5257800" cy="1325563"/>
          </a:xfrm>
        </p:spPr>
        <p:txBody>
          <a:bodyPr/>
          <a:lstStyle/>
          <a:p>
            <a:r>
              <a:rPr lang="nl-BE" dirty="0"/>
              <a:t>In je horoscoop</a:t>
            </a:r>
            <a:endParaRPr lang="en-IE" dirty="0"/>
          </a:p>
        </p:txBody>
      </p:sp>
      <p:pic>
        <p:nvPicPr>
          <p:cNvPr id="6" name="Afbeelding 5">
            <a:extLst>
              <a:ext uri="{FF2B5EF4-FFF2-40B4-BE49-F238E27FC236}">
                <a16:creationId xmlns:a16="http://schemas.microsoft.com/office/drawing/2014/main" id="{E36F038E-9FE0-4B38-B68B-F337BFF88837}"/>
              </a:ext>
            </a:extLst>
          </p:cNvPr>
          <p:cNvPicPr>
            <a:picLocks noChangeAspect="1"/>
          </p:cNvPicPr>
          <p:nvPr/>
        </p:nvPicPr>
        <p:blipFill rotWithShape="1">
          <a:blip r:embed="rId3"/>
          <a:srcRect l="32399" t="10555" r="30229" b="14386"/>
          <a:stretch/>
        </p:blipFill>
        <p:spPr>
          <a:xfrm>
            <a:off x="0" y="0"/>
            <a:ext cx="6070293" cy="6858000"/>
          </a:xfrm>
          <a:prstGeom prst="rect">
            <a:avLst/>
          </a:prstGeom>
        </p:spPr>
      </p:pic>
      <p:sp>
        <p:nvSpPr>
          <p:cNvPr id="3" name="Rechthoek 2">
            <a:extLst>
              <a:ext uri="{FF2B5EF4-FFF2-40B4-BE49-F238E27FC236}">
                <a16:creationId xmlns:a16="http://schemas.microsoft.com/office/drawing/2014/main" id="{355AA15A-CC14-4AE4-9063-DCF25575A4E4}"/>
              </a:ext>
            </a:extLst>
          </p:cNvPr>
          <p:cNvSpPr/>
          <p:nvPr/>
        </p:nvSpPr>
        <p:spPr>
          <a:xfrm>
            <a:off x="0" y="0"/>
            <a:ext cx="1222872" cy="3652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ijdelijke aanduiding voor inhoud 2">
            <a:extLst>
              <a:ext uri="{FF2B5EF4-FFF2-40B4-BE49-F238E27FC236}">
                <a16:creationId xmlns:a16="http://schemas.microsoft.com/office/drawing/2014/main" id="{0366A311-411B-4F44-B93A-67F92938BCD8}"/>
              </a:ext>
            </a:extLst>
          </p:cNvPr>
          <p:cNvSpPr>
            <a:spLocks noGrp="1"/>
          </p:cNvSpPr>
          <p:nvPr>
            <p:ph idx="1"/>
          </p:nvPr>
        </p:nvSpPr>
        <p:spPr>
          <a:xfrm>
            <a:off x="6594192" y="1784984"/>
            <a:ext cx="4348128" cy="4872355"/>
          </a:xfrm>
        </p:spPr>
        <p:txBody>
          <a:bodyPr>
            <a:normAutofit lnSpcReduction="10000"/>
          </a:bodyPr>
          <a:lstStyle/>
          <a:p>
            <a:pPr marL="0" indent="0">
              <a:buNone/>
            </a:pPr>
            <a:r>
              <a:rPr lang="nl-BE" sz="2400" dirty="0"/>
              <a:t>De huizen zijn zelden gelijk volgens </a:t>
            </a:r>
            <a:r>
              <a:rPr lang="nl-BE" sz="2400" dirty="0" err="1"/>
              <a:t>Placidus</a:t>
            </a:r>
            <a:r>
              <a:rPr lang="nl-BE" sz="2400" dirty="0"/>
              <a:t>. Betekenis van</a:t>
            </a:r>
          </a:p>
          <a:p>
            <a:pPr marL="452438" indent="-452438">
              <a:buFont typeface="Wingdings" panose="05000000000000000000" pitchFamily="2" charset="2"/>
              <a:buChar char=""/>
            </a:pPr>
            <a:r>
              <a:rPr lang="nl-BE" sz="2400" b="1" dirty="0"/>
              <a:t>grote huizen: </a:t>
            </a:r>
            <a:r>
              <a:rPr lang="nl-BE" sz="2400" dirty="0"/>
              <a:t>krijgen meer aandacht</a:t>
            </a:r>
          </a:p>
          <a:p>
            <a:pPr marL="452438" indent="-452438">
              <a:buFont typeface="Wingdings" panose="05000000000000000000" pitchFamily="2" charset="2"/>
              <a:buChar char=""/>
            </a:pPr>
            <a:r>
              <a:rPr lang="nl-BE" sz="2400" b="1" dirty="0"/>
              <a:t>kleine huizen: </a:t>
            </a:r>
            <a:r>
              <a:rPr lang="nl-BE" sz="2400" dirty="0"/>
              <a:t>krijgen wat minder aandacht</a:t>
            </a:r>
          </a:p>
          <a:p>
            <a:pPr marL="452438" indent="-452438">
              <a:buFont typeface="Wingdings" panose="05000000000000000000" pitchFamily="2" charset="2"/>
              <a:buChar char=""/>
            </a:pPr>
            <a:r>
              <a:rPr lang="nl-BE" sz="2400" b="1" dirty="0"/>
              <a:t>fel bezette huizen </a:t>
            </a:r>
            <a:r>
              <a:rPr lang="nl-BE" sz="2400" dirty="0"/>
              <a:t>(3 of meer planeten): hier is veel nadruk,  activiteit en beweging</a:t>
            </a:r>
          </a:p>
          <a:p>
            <a:pPr marL="452438" indent="-452438">
              <a:buFont typeface="Wingdings" panose="05000000000000000000" pitchFamily="2" charset="2"/>
              <a:buChar char=""/>
            </a:pPr>
            <a:r>
              <a:rPr lang="nl-BE" sz="2400" b="1" dirty="0"/>
              <a:t>lege huizen: </a:t>
            </a:r>
            <a:r>
              <a:rPr lang="nl-BE" sz="2400" dirty="0"/>
              <a:t>hier is geen activiteit, maar er hangt wel een zekere sfeer. Er zijn geen onoverkomelijke problemen.</a:t>
            </a:r>
          </a:p>
        </p:txBody>
      </p:sp>
    </p:spTree>
    <p:extLst>
      <p:ext uri="{BB962C8B-B14F-4D97-AF65-F5344CB8AC3E}">
        <p14:creationId xmlns:p14="http://schemas.microsoft.com/office/powerpoint/2010/main" val="3234094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tis horoscoop 63%">
            <a:extLst>
              <a:ext uri="{FF2B5EF4-FFF2-40B4-BE49-F238E27FC236}">
                <a16:creationId xmlns:a16="http://schemas.microsoft.com/office/drawing/2014/main" id="{5534CE44-AAD1-43D5-BCDF-D599A71AA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9308" y="127297"/>
            <a:ext cx="9421091" cy="6622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412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502AAE-E72D-468C-9261-347AF24015DD}"/>
              </a:ext>
            </a:extLst>
          </p:cNvPr>
          <p:cNvSpPr>
            <a:spLocks noGrp="1"/>
          </p:cNvSpPr>
          <p:nvPr>
            <p:ph type="title"/>
          </p:nvPr>
        </p:nvSpPr>
        <p:spPr>
          <a:xfrm>
            <a:off x="648929" y="629266"/>
            <a:ext cx="5127031" cy="1676603"/>
          </a:xfrm>
        </p:spPr>
        <p:txBody>
          <a:bodyPr>
            <a:normAutofit/>
          </a:bodyPr>
          <a:lstStyle/>
          <a:p>
            <a:r>
              <a:rPr lang="nl-BE" dirty="0"/>
              <a:t>5. De Huizen</a:t>
            </a:r>
          </a:p>
        </p:txBody>
      </p:sp>
      <p:sp>
        <p:nvSpPr>
          <p:cNvPr id="3" name="Tijdelijke aanduiding voor inhoud 2">
            <a:extLst>
              <a:ext uri="{FF2B5EF4-FFF2-40B4-BE49-F238E27FC236}">
                <a16:creationId xmlns:a16="http://schemas.microsoft.com/office/drawing/2014/main" id="{67C76D4D-1054-4DC2-B561-B784E878276F}"/>
              </a:ext>
            </a:extLst>
          </p:cNvPr>
          <p:cNvSpPr>
            <a:spLocks noGrp="1"/>
          </p:cNvSpPr>
          <p:nvPr>
            <p:ph idx="1"/>
          </p:nvPr>
        </p:nvSpPr>
        <p:spPr>
          <a:xfrm>
            <a:off x="648930" y="2141621"/>
            <a:ext cx="5127029" cy="4437309"/>
          </a:xfrm>
        </p:spPr>
        <p:txBody>
          <a:bodyPr>
            <a:normAutofit fontScale="92500" lnSpcReduction="10000"/>
          </a:bodyPr>
          <a:lstStyle/>
          <a:p>
            <a:pPr marL="452438" indent="-452438">
              <a:buFont typeface="Wingdings" panose="05000000000000000000" pitchFamily="2" charset="2"/>
              <a:buChar char=""/>
            </a:pPr>
            <a:r>
              <a:rPr lang="nl-BE" sz="2000" dirty="0"/>
              <a:t>De horoscoop wordt verdeeld in 12 ‘delen’ of huizen</a:t>
            </a:r>
          </a:p>
          <a:p>
            <a:pPr marL="452438" indent="-452438">
              <a:buFont typeface="Wingdings" panose="05000000000000000000" pitchFamily="2" charset="2"/>
              <a:buChar char=""/>
            </a:pPr>
            <a:r>
              <a:rPr lang="nl-BE" sz="2000" dirty="0"/>
              <a:t>Elk huis staat voor een levensdomein</a:t>
            </a:r>
          </a:p>
          <a:p>
            <a:pPr marL="452438" indent="-452438">
              <a:buFont typeface="Wingdings" panose="05000000000000000000" pitchFamily="2" charset="2"/>
              <a:buChar char=""/>
            </a:pPr>
            <a:r>
              <a:rPr lang="nl-BE" sz="2000" dirty="0"/>
              <a:t>De verdeling en grootte wordt bepaald door de plaats en tijd (en niet je geboortedatum)</a:t>
            </a:r>
          </a:p>
          <a:p>
            <a:pPr marL="452438" indent="-452438">
              <a:buFont typeface="Wingdings" panose="05000000000000000000" pitchFamily="2" charset="2"/>
              <a:buChar char=""/>
            </a:pPr>
            <a:r>
              <a:rPr lang="nl-BE" sz="2000" dirty="0"/>
              <a:t>De huizennummering begint onder de Ascendant </a:t>
            </a:r>
            <a:r>
              <a:rPr lang="nl-BE" sz="2000" dirty="0">
                <a:latin typeface="AstroDotBasic" panose="02000603000000000000" pitchFamily="2" charset="0"/>
              </a:rPr>
              <a:t>P.</a:t>
            </a:r>
            <a:r>
              <a:rPr lang="nl-BE" sz="2000" dirty="0"/>
              <a:t> en loopt </a:t>
            </a:r>
            <a:r>
              <a:rPr lang="nl-BE" sz="2000" dirty="0" err="1"/>
              <a:t>tegenwijzersin</a:t>
            </a:r>
            <a:r>
              <a:rPr lang="nl-BE" sz="2000" dirty="0"/>
              <a:t> tot 12 </a:t>
            </a:r>
          </a:p>
          <a:p>
            <a:pPr marL="452438" indent="-452438">
              <a:buFont typeface="Wingdings" panose="05000000000000000000" pitchFamily="2" charset="2"/>
              <a:buChar char=""/>
            </a:pPr>
            <a:r>
              <a:rPr lang="nl-BE" sz="2000" dirty="0"/>
              <a:t>Verschillende systemen: </a:t>
            </a:r>
            <a:r>
              <a:rPr lang="nl-BE" sz="2000" dirty="0" err="1"/>
              <a:t>Placidus</a:t>
            </a:r>
            <a:r>
              <a:rPr lang="nl-BE" sz="2000" dirty="0"/>
              <a:t>, Koch, gelijke huizen (</a:t>
            </a:r>
            <a:r>
              <a:rPr lang="nl-BE" sz="2000" dirty="0" err="1"/>
              <a:t>equal</a:t>
            </a:r>
            <a:r>
              <a:rPr lang="nl-BE" sz="2000" dirty="0"/>
              <a:t> </a:t>
            </a:r>
            <a:r>
              <a:rPr lang="nl-BE" sz="2000" dirty="0" err="1"/>
              <a:t>houses</a:t>
            </a:r>
            <a:r>
              <a:rPr lang="nl-BE" sz="2000" dirty="0"/>
              <a:t>) of hele tekens (</a:t>
            </a:r>
            <a:r>
              <a:rPr lang="nl-BE" sz="2000" dirty="0" err="1"/>
              <a:t>whole</a:t>
            </a:r>
            <a:r>
              <a:rPr lang="nl-BE" sz="2000" dirty="0"/>
              <a:t> </a:t>
            </a:r>
            <a:r>
              <a:rPr lang="nl-BE" sz="2000" dirty="0" err="1"/>
              <a:t>sign</a:t>
            </a:r>
            <a:r>
              <a:rPr lang="nl-BE" sz="2000" dirty="0"/>
              <a:t>)</a:t>
            </a:r>
          </a:p>
          <a:p>
            <a:pPr marL="452438" indent="-452438">
              <a:buFont typeface="Wingdings" panose="05000000000000000000" pitchFamily="2" charset="2"/>
              <a:buChar char=""/>
            </a:pPr>
            <a:r>
              <a:rPr lang="nl-BE" sz="2000" dirty="0"/>
              <a:t>In een huis kan een zekere activiteit plaatsvinden (aangeduid door de Planeet)</a:t>
            </a:r>
          </a:p>
          <a:p>
            <a:pPr marL="452438" indent="-452438">
              <a:buFont typeface="Wingdings" panose="05000000000000000000" pitchFamily="2" charset="2"/>
              <a:buChar char=""/>
            </a:pPr>
            <a:r>
              <a:rPr lang="nl-BE" sz="2000" dirty="0"/>
              <a:t>Planeten (laag 1) staan dus altijd in een teken (laag 2) én in een huis (laag 3)</a:t>
            </a:r>
          </a:p>
          <a:p>
            <a:pPr marL="0" indent="0">
              <a:buNone/>
            </a:pPr>
            <a:endParaRPr lang="nl-BE" sz="2000" dirty="0"/>
          </a:p>
        </p:txBody>
      </p:sp>
      <p:pic>
        <p:nvPicPr>
          <p:cNvPr id="7172" name="Picture 4" descr="Image result for houses astrology">
            <a:extLst>
              <a:ext uri="{FF2B5EF4-FFF2-40B4-BE49-F238E27FC236}">
                <a16:creationId xmlns:a16="http://schemas.microsoft.com/office/drawing/2014/main" id="{5D538761-3DA6-4AF5-B275-FBF6C313C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629266"/>
            <a:ext cx="5851207" cy="582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594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E36F038E-9FE0-4B38-B68B-F337BFF88837}"/>
              </a:ext>
            </a:extLst>
          </p:cNvPr>
          <p:cNvPicPr>
            <a:picLocks noChangeAspect="1"/>
          </p:cNvPicPr>
          <p:nvPr/>
        </p:nvPicPr>
        <p:blipFill rotWithShape="1">
          <a:blip r:embed="rId3"/>
          <a:srcRect l="35190" t="10555" r="34694" b="37070"/>
          <a:stretch/>
        </p:blipFill>
        <p:spPr>
          <a:xfrm>
            <a:off x="0" y="0"/>
            <a:ext cx="7010400" cy="6858000"/>
          </a:xfrm>
          <a:prstGeom prst="rect">
            <a:avLst/>
          </a:prstGeom>
        </p:spPr>
      </p:pic>
      <p:sp>
        <p:nvSpPr>
          <p:cNvPr id="3" name="Rechthoek 2">
            <a:extLst>
              <a:ext uri="{FF2B5EF4-FFF2-40B4-BE49-F238E27FC236}">
                <a16:creationId xmlns:a16="http://schemas.microsoft.com/office/drawing/2014/main" id="{355AA15A-CC14-4AE4-9063-DCF25575A4E4}"/>
              </a:ext>
            </a:extLst>
          </p:cNvPr>
          <p:cNvSpPr/>
          <p:nvPr/>
        </p:nvSpPr>
        <p:spPr>
          <a:xfrm>
            <a:off x="0" y="0"/>
            <a:ext cx="1222872" cy="3652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ijdelijke aanduiding voor inhoud 2">
            <a:extLst>
              <a:ext uri="{FF2B5EF4-FFF2-40B4-BE49-F238E27FC236}">
                <a16:creationId xmlns:a16="http://schemas.microsoft.com/office/drawing/2014/main" id="{0366A311-411B-4F44-B93A-67F92938BCD8}"/>
              </a:ext>
            </a:extLst>
          </p:cNvPr>
          <p:cNvSpPr>
            <a:spLocks noGrp="1"/>
          </p:cNvSpPr>
          <p:nvPr>
            <p:ph idx="1"/>
          </p:nvPr>
        </p:nvSpPr>
        <p:spPr>
          <a:xfrm>
            <a:off x="7274912" y="873760"/>
            <a:ext cx="4348128" cy="5783579"/>
          </a:xfrm>
        </p:spPr>
        <p:txBody>
          <a:bodyPr>
            <a:normAutofit lnSpcReduction="10000"/>
          </a:bodyPr>
          <a:lstStyle/>
          <a:p>
            <a:pPr marL="0" indent="0">
              <a:buNone/>
            </a:pPr>
            <a:r>
              <a:rPr lang="nl-BE" sz="2400" b="1" dirty="0">
                <a:solidFill>
                  <a:srgbClr val="CC9900"/>
                </a:solidFill>
              </a:rPr>
              <a:t>INTERPRETATIEREGEL PLANETEN</a:t>
            </a:r>
          </a:p>
          <a:p>
            <a:pPr marL="0" indent="0">
              <a:buNone/>
            </a:pPr>
            <a:r>
              <a:rPr lang="nl-BE" sz="2400" dirty="0">
                <a:solidFill>
                  <a:srgbClr val="CC9900"/>
                </a:solidFill>
              </a:rPr>
              <a:t>Een planeet die op minder dan 3° van de </a:t>
            </a:r>
            <a:r>
              <a:rPr lang="nl-BE" sz="2400" dirty="0" err="1">
                <a:solidFill>
                  <a:srgbClr val="CC9900"/>
                </a:solidFill>
              </a:rPr>
              <a:t>huiscusp</a:t>
            </a:r>
            <a:r>
              <a:rPr lang="nl-BE" sz="2400" dirty="0">
                <a:solidFill>
                  <a:srgbClr val="CC9900"/>
                </a:solidFill>
              </a:rPr>
              <a:t> (rand) staat, interpreteer je in het volgende huis.</a:t>
            </a:r>
          </a:p>
          <a:p>
            <a:pPr marL="0" indent="0">
              <a:buNone/>
            </a:pPr>
            <a:endParaRPr lang="nl-BE" sz="2400" dirty="0">
              <a:solidFill>
                <a:srgbClr val="CC9900"/>
              </a:solidFill>
            </a:endParaRPr>
          </a:p>
          <a:p>
            <a:pPr marL="452438" indent="-452438">
              <a:buFont typeface="Wingdings" panose="05000000000000000000" pitchFamily="2" charset="2"/>
              <a:buChar char=""/>
            </a:pPr>
            <a:r>
              <a:rPr lang="nl-BE" sz="2400" dirty="0"/>
              <a:t>Venus (paarse cirkel) staat op minder dan 3° van huis 6 en wordt in </a:t>
            </a:r>
            <a:r>
              <a:rPr lang="nl-BE" sz="2400" dirty="0" err="1"/>
              <a:t>dàt</a:t>
            </a:r>
            <a:r>
              <a:rPr lang="nl-BE" sz="2400" dirty="0"/>
              <a:t> levensterrein uitgelegd en niet in huis 5.</a:t>
            </a:r>
          </a:p>
          <a:p>
            <a:pPr marL="452438" indent="-452438">
              <a:buFont typeface="Wingdings" panose="05000000000000000000" pitchFamily="2" charset="2"/>
              <a:buChar char=""/>
            </a:pPr>
            <a:r>
              <a:rPr lang="nl-BE" sz="2400" dirty="0"/>
              <a:t>Planeet Y (magenta cirkel) staat ook op minder dan 3° van huis 2. Toch mag ik die NIET in huis 2 duiden, omdat huis 2 in een ander teken begint (nl. Weegschaal)</a:t>
            </a:r>
          </a:p>
          <a:p>
            <a:pPr marL="452438" indent="-452438">
              <a:buFont typeface="Wingdings" panose="05000000000000000000" pitchFamily="2" charset="2"/>
              <a:buChar char=""/>
            </a:pPr>
            <a:endParaRPr lang="nl-BE" sz="2400" dirty="0"/>
          </a:p>
        </p:txBody>
      </p:sp>
      <p:sp>
        <p:nvSpPr>
          <p:cNvPr id="7" name="Rechthoek 6">
            <a:extLst>
              <a:ext uri="{FF2B5EF4-FFF2-40B4-BE49-F238E27FC236}">
                <a16:creationId xmlns:a16="http://schemas.microsoft.com/office/drawing/2014/main" id="{C51A01B1-F546-492B-A0A1-EB97DA0FA9D1}"/>
              </a:ext>
            </a:extLst>
          </p:cNvPr>
          <p:cNvSpPr/>
          <p:nvPr/>
        </p:nvSpPr>
        <p:spPr>
          <a:xfrm>
            <a:off x="6149766" y="6492707"/>
            <a:ext cx="1222872" cy="3652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Ovaal 3">
            <a:extLst>
              <a:ext uri="{FF2B5EF4-FFF2-40B4-BE49-F238E27FC236}">
                <a16:creationId xmlns:a16="http://schemas.microsoft.com/office/drawing/2014/main" id="{14EBC915-C56E-4584-AE69-6C3E42568CEC}"/>
              </a:ext>
            </a:extLst>
          </p:cNvPr>
          <p:cNvSpPr/>
          <p:nvPr/>
        </p:nvSpPr>
        <p:spPr>
          <a:xfrm>
            <a:off x="5354320" y="3998495"/>
            <a:ext cx="795446" cy="82296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Ovaal 10">
            <a:extLst>
              <a:ext uri="{FF2B5EF4-FFF2-40B4-BE49-F238E27FC236}">
                <a16:creationId xmlns:a16="http://schemas.microsoft.com/office/drawing/2014/main" id="{03A9A62E-D2F1-4F84-8F0C-6AA3ABD3F125}"/>
              </a:ext>
            </a:extLst>
          </p:cNvPr>
          <p:cNvSpPr/>
          <p:nvPr/>
        </p:nvSpPr>
        <p:spPr>
          <a:xfrm>
            <a:off x="687575" y="3574168"/>
            <a:ext cx="1145025" cy="1184631"/>
          </a:xfrm>
          <a:prstGeom prst="ellipse">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Tekstvak 11">
            <a:extLst>
              <a:ext uri="{FF2B5EF4-FFF2-40B4-BE49-F238E27FC236}">
                <a16:creationId xmlns:a16="http://schemas.microsoft.com/office/drawing/2014/main" id="{19FF732F-C91F-4CC8-8700-4D3389FA353F}"/>
              </a:ext>
            </a:extLst>
          </p:cNvPr>
          <p:cNvSpPr txBox="1"/>
          <p:nvPr/>
        </p:nvSpPr>
        <p:spPr>
          <a:xfrm>
            <a:off x="762534" y="3885820"/>
            <a:ext cx="1222872" cy="369332"/>
          </a:xfrm>
          <a:prstGeom prst="rect">
            <a:avLst/>
          </a:prstGeom>
          <a:noFill/>
        </p:spPr>
        <p:txBody>
          <a:bodyPr wrap="square" rtlCol="0">
            <a:spAutoFit/>
          </a:bodyPr>
          <a:lstStyle/>
          <a:p>
            <a:r>
              <a:rPr lang="nl-BE" b="1" dirty="0">
                <a:solidFill>
                  <a:schemeClr val="accent6">
                    <a:lumMod val="75000"/>
                  </a:schemeClr>
                </a:solidFill>
              </a:rPr>
              <a:t>Planeet Y</a:t>
            </a:r>
            <a:endParaRPr lang="en-IE" b="1" dirty="0">
              <a:solidFill>
                <a:schemeClr val="accent6">
                  <a:lumMod val="75000"/>
                </a:schemeClr>
              </a:solidFill>
            </a:endParaRPr>
          </a:p>
        </p:txBody>
      </p:sp>
      <p:cxnSp>
        <p:nvCxnSpPr>
          <p:cNvPr id="16" name="Rechte verbindingslijn 15">
            <a:extLst>
              <a:ext uri="{FF2B5EF4-FFF2-40B4-BE49-F238E27FC236}">
                <a16:creationId xmlns:a16="http://schemas.microsoft.com/office/drawing/2014/main" id="{BE93E1A3-6553-4F87-A3F7-DC52B477212F}"/>
              </a:ext>
            </a:extLst>
          </p:cNvPr>
          <p:cNvCxnSpPr/>
          <p:nvPr/>
        </p:nvCxnSpPr>
        <p:spPr>
          <a:xfrm flipV="1">
            <a:off x="829340" y="4224672"/>
            <a:ext cx="393532" cy="14277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1580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CC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2AA7BD-7493-4E71-AA1E-E46E819A7801}"/>
              </a:ext>
            </a:extLst>
          </p:cNvPr>
          <p:cNvSpPr>
            <a:spLocks noGrp="1"/>
          </p:cNvSpPr>
          <p:nvPr>
            <p:ph type="ctrTitle"/>
          </p:nvPr>
        </p:nvSpPr>
        <p:spPr>
          <a:xfrm>
            <a:off x="1524000" y="2235200"/>
            <a:ext cx="9144000" cy="2387600"/>
          </a:xfrm>
        </p:spPr>
        <p:txBody>
          <a:bodyPr>
            <a:normAutofit fontScale="90000"/>
          </a:bodyPr>
          <a:lstStyle/>
          <a:p>
            <a:r>
              <a:rPr lang="nl-BE" dirty="0"/>
              <a:t>Je kan een planeet van </a:t>
            </a:r>
            <a:r>
              <a:rPr lang="nl-BE" i="1" dirty="0"/>
              <a:t>huis</a:t>
            </a:r>
            <a:r>
              <a:rPr lang="nl-BE" dirty="0"/>
              <a:t>, maar </a:t>
            </a:r>
            <a:r>
              <a:rPr lang="nl-BE" b="1" dirty="0"/>
              <a:t>nooit</a:t>
            </a:r>
            <a:r>
              <a:rPr lang="nl-BE" dirty="0"/>
              <a:t> van </a:t>
            </a:r>
            <a:r>
              <a:rPr lang="nl-BE" i="1" dirty="0"/>
              <a:t>teken</a:t>
            </a:r>
            <a:r>
              <a:rPr lang="nl-BE" dirty="0"/>
              <a:t> verplaatsen.</a:t>
            </a:r>
            <a:endParaRPr lang="en-IE" dirty="0"/>
          </a:p>
        </p:txBody>
      </p:sp>
    </p:spTree>
    <p:extLst>
      <p:ext uri="{BB962C8B-B14F-4D97-AF65-F5344CB8AC3E}">
        <p14:creationId xmlns:p14="http://schemas.microsoft.com/office/powerpoint/2010/main" val="2883688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7C1B26C8-DBC3-4F7D-95FE-ADF815517C02}"/>
              </a:ext>
            </a:extLst>
          </p:cNvPr>
          <p:cNvSpPr/>
          <p:nvPr/>
        </p:nvSpPr>
        <p:spPr>
          <a:xfrm>
            <a:off x="1483360" y="2873534"/>
            <a:ext cx="4145280" cy="10464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rPr>
              <a:t>Is het dierenriemteken waarin dat</a:t>
            </a:r>
            <a:br>
              <a:rPr lang="nl-BE" dirty="0">
                <a:solidFill>
                  <a:schemeClr val="tx1"/>
                </a:solidFill>
              </a:rPr>
            </a:br>
            <a:r>
              <a:rPr lang="nl-BE" dirty="0">
                <a:solidFill>
                  <a:schemeClr val="tx1"/>
                </a:solidFill>
              </a:rPr>
              <a:t>huis begint </a:t>
            </a:r>
            <a:r>
              <a:rPr lang="nl-BE" b="1" dirty="0">
                <a:solidFill>
                  <a:schemeClr val="tx1"/>
                </a:solidFill>
              </a:rPr>
              <a:t>hetzelfde</a:t>
            </a:r>
            <a:r>
              <a:rPr lang="nl-BE" dirty="0">
                <a:solidFill>
                  <a:schemeClr val="tx1"/>
                </a:solidFill>
              </a:rPr>
              <a:t> als je Zonneteken?</a:t>
            </a:r>
            <a:endParaRPr lang="en-IE" dirty="0"/>
          </a:p>
        </p:txBody>
      </p:sp>
      <p:sp>
        <p:nvSpPr>
          <p:cNvPr id="7" name="Rechthoek 6">
            <a:extLst>
              <a:ext uri="{FF2B5EF4-FFF2-40B4-BE49-F238E27FC236}">
                <a16:creationId xmlns:a16="http://schemas.microsoft.com/office/drawing/2014/main" id="{6FBFEFA4-6A3F-4C0D-AA79-7000B7D63306}"/>
              </a:ext>
            </a:extLst>
          </p:cNvPr>
          <p:cNvSpPr/>
          <p:nvPr/>
        </p:nvSpPr>
        <p:spPr>
          <a:xfrm>
            <a:off x="4023360" y="443865"/>
            <a:ext cx="4145280" cy="10464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nl-BE" b="1" dirty="0">
                <a:solidFill>
                  <a:schemeClr val="tx1"/>
                </a:solidFill>
              </a:rPr>
              <a:t>Staat je Zon op minder dan 3 graden van de rand van een huis of levensterrein?</a:t>
            </a:r>
          </a:p>
        </p:txBody>
      </p:sp>
      <p:sp>
        <p:nvSpPr>
          <p:cNvPr id="8" name="Rechthoek 7">
            <a:extLst>
              <a:ext uri="{FF2B5EF4-FFF2-40B4-BE49-F238E27FC236}">
                <a16:creationId xmlns:a16="http://schemas.microsoft.com/office/drawing/2014/main" id="{645101EB-B3BF-4FFE-A4A7-D29F9FAF6EF6}"/>
              </a:ext>
            </a:extLst>
          </p:cNvPr>
          <p:cNvSpPr/>
          <p:nvPr/>
        </p:nvSpPr>
        <p:spPr>
          <a:xfrm>
            <a:off x="6563360" y="2873534"/>
            <a:ext cx="4145280" cy="10464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rPr>
              <a:t>Dan blijf je bij de uitleg van het huis waar de Zon nu staat als jouw levensterrein.</a:t>
            </a:r>
            <a:endParaRPr lang="en-IE" dirty="0"/>
          </a:p>
        </p:txBody>
      </p:sp>
      <p:sp>
        <p:nvSpPr>
          <p:cNvPr id="9" name="Rechthoek 8">
            <a:extLst>
              <a:ext uri="{FF2B5EF4-FFF2-40B4-BE49-F238E27FC236}">
                <a16:creationId xmlns:a16="http://schemas.microsoft.com/office/drawing/2014/main" id="{5DDE0EAD-8612-488D-84B7-4655CC02A4DD}"/>
              </a:ext>
            </a:extLst>
          </p:cNvPr>
          <p:cNvSpPr/>
          <p:nvPr/>
        </p:nvSpPr>
        <p:spPr>
          <a:xfrm>
            <a:off x="375920" y="5146278"/>
            <a:ext cx="4145280" cy="10464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rPr>
              <a:t>Lees ook de uitleg van dat volgende huis. Het levensterrein dat het meeste met je resoneert, is waar je Zon thuis hoort.</a:t>
            </a:r>
            <a:endParaRPr lang="en-IE" dirty="0"/>
          </a:p>
        </p:txBody>
      </p:sp>
      <p:cxnSp>
        <p:nvCxnSpPr>
          <p:cNvPr id="11" name="Verbindingslijn: gebogen 10">
            <a:extLst>
              <a:ext uri="{FF2B5EF4-FFF2-40B4-BE49-F238E27FC236}">
                <a16:creationId xmlns:a16="http://schemas.microsoft.com/office/drawing/2014/main" id="{CAD6D77E-09F2-4DE9-8DA9-FACE1EAE2C75}"/>
              </a:ext>
            </a:extLst>
          </p:cNvPr>
          <p:cNvCxnSpPr>
            <a:cxnSpLocks/>
          </p:cNvCxnSpPr>
          <p:nvPr/>
        </p:nvCxnSpPr>
        <p:spPr>
          <a:xfrm rot="16200000" flipH="1">
            <a:off x="6673533" y="1013187"/>
            <a:ext cx="714375" cy="1699491"/>
          </a:xfrm>
          <a:prstGeom prst="bentConnector2">
            <a:avLst/>
          </a:prstGeom>
          <a:ln>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Verbindingslijn: gebogen 11">
            <a:extLst>
              <a:ext uri="{FF2B5EF4-FFF2-40B4-BE49-F238E27FC236}">
                <a16:creationId xmlns:a16="http://schemas.microsoft.com/office/drawing/2014/main" id="{A9B495FC-AD07-497F-8E91-DAF4DE12FA21}"/>
              </a:ext>
            </a:extLst>
          </p:cNvPr>
          <p:cNvCxnSpPr>
            <a:cxnSpLocks/>
          </p:cNvCxnSpPr>
          <p:nvPr/>
        </p:nvCxnSpPr>
        <p:spPr>
          <a:xfrm rot="10800000" flipV="1">
            <a:off x="4246881" y="1490343"/>
            <a:ext cx="1645921" cy="729775"/>
          </a:xfrm>
          <a:prstGeom prst="bentConnector3">
            <a:avLst>
              <a:gd name="adj1" fmla="val -12346"/>
            </a:avLst>
          </a:prstGeom>
          <a:ln>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a:extLst>
              <a:ext uri="{FF2B5EF4-FFF2-40B4-BE49-F238E27FC236}">
                <a16:creationId xmlns:a16="http://schemas.microsoft.com/office/drawing/2014/main" id="{0CE17D9B-5A84-4CC9-9F67-7417F0FCB9BF}"/>
              </a:ext>
            </a:extLst>
          </p:cNvPr>
          <p:cNvCxnSpPr/>
          <p:nvPr/>
        </p:nvCxnSpPr>
        <p:spPr>
          <a:xfrm>
            <a:off x="3556000" y="2516188"/>
            <a:ext cx="0" cy="357346"/>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a:extLst>
              <a:ext uri="{FF2B5EF4-FFF2-40B4-BE49-F238E27FC236}">
                <a16:creationId xmlns:a16="http://schemas.microsoft.com/office/drawing/2014/main" id="{E2813A76-EDA9-4BAB-B85A-A16029B6AA5D}"/>
              </a:ext>
            </a:extLst>
          </p:cNvPr>
          <p:cNvCxnSpPr/>
          <p:nvPr/>
        </p:nvCxnSpPr>
        <p:spPr>
          <a:xfrm>
            <a:off x="8636000" y="2516188"/>
            <a:ext cx="0" cy="357346"/>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a:extLst>
              <a:ext uri="{FF2B5EF4-FFF2-40B4-BE49-F238E27FC236}">
                <a16:creationId xmlns:a16="http://schemas.microsoft.com/office/drawing/2014/main" id="{E0979311-F90F-40B2-97B6-AACA42A9898E}"/>
              </a:ext>
            </a:extLst>
          </p:cNvPr>
          <p:cNvCxnSpPr/>
          <p:nvPr/>
        </p:nvCxnSpPr>
        <p:spPr>
          <a:xfrm>
            <a:off x="1869440" y="4788932"/>
            <a:ext cx="0" cy="357346"/>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Tekstvak 27">
            <a:extLst>
              <a:ext uri="{FF2B5EF4-FFF2-40B4-BE49-F238E27FC236}">
                <a16:creationId xmlns:a16="http://schemas.microsoft.com/office/drawing/2014/main" id="{FA7537FA-D850-49F5-A7BC-500C8AD0E90E}"/>
              </a:ext>
            </a:extLst>
          </p:cNvPr>
          <p:cNvSpPr txBox="1"/>
          <p:nvPr/>
        </p:nvSpPr>
        <p:spPr>
          <a:xfrm>
            <a:off x="3000434" y="2047439"/>
            <a:ext cx="1158240" cy="369332"/>
          </a:xfrm>
          <a:prstGeom prst="rect">
            <a:avLst/>
          </a:prstGeom>
          <a:noFill/>
        </p:spPr>
        <p:txBody>
          <a:bodyPr wrap="square" rtlCol="0">
            <a:spAutoFit/>
          </a:bodyPr>
          <a:lstStyle/>
          <a:p>
            <a:pPr algn="ctr"/>
            <a:r>
              <a:rPr lang="nl-BE" dirty="0">
                <a:solidFill>
                  <a:schemeClr val="accent4">
                    <a:lumMod val="75000"/>
                  </a:schemeClr>
                </a:solidFill>
                <a:latin typeface="Permanent Marker" panose="02000000000000000000" pitchFamily="2" charset="0"/>
              </a:rPr>
              <a:t>YESSS</a:t>
            </a:r>
            <a:endParaRPr lang="en-IE" dirty="0">
              <a:solidFill>
                <a:schemeClr val="accent4">
                  <a:lumMod val="75000"/>
                </a:schemeClr>
              </a:solidFill>
              <a:latin typeface="Permanent Marker" panose="02000000000000000000" pitchFamily="2" charset="0"/>
            </a:endParaRPr>
          </a:p>
        </p:txBody>
      </p:sp>
      <p:sp>
        <p:nvSpPr>
          <p:cNvPr id="29" name="Tekstvak 28">
            <a:extLst>
              <a:ext uri="{FF2B5EF4-FFF2-40B4-BE49-F238E27FC236}">
                <a16:creationId xmlns:a16="http://schemas.microsoft.com/office/drawing/2014/main" id="{B180DE60-90E2-446D-B67A-ABAA05C27B61}"/>
              </a:ext>
            </a:extLst>
          </p:cNvPr>
          <p:cNvSpPr txBox="1"/>
          <p:nvPr/>
        </p:nvSpPr>
        <p:spPr>
          <a:xfrm>
            <a:off x="1290320" y="4277360"/>
            <a:ext cx="1158240" cy="369332"/>
          </a:xfrm>
          <a:prstGeom prst="rect">
            <a:avLst/>
          </a:prstGeom>
          <a:noFill/>
        </p:spPr>
        <p:txBody>
          <a:bodyPr wrap="square" rtlCol="0">
            <a:spAutoFit/>
          </a:bodyPr>
          <a:lstStyle/>
          <a:p>
            <a:pPr algn="ctr"/>
            <a:r>
              <a:rPr lang="nl-BE" dirty="0">
                <a:solidFill>
                  <a:schemeClr val="accent4">
                    <a:lumMod val="75000"/>
                  </a:schemeClr>
                </a:solidFill>
                <a:latin typeface="Permanent Marker" panose="02000000000000000000" pitchFamily="2" charset="0"/>
              </a:rPr>
              <a:t>YESSS</a:t>
            </a:r>
            <a:endParaRPr lang="en-IE" dirty="0">
              <a:solidFill>
                <a:schemeClr val="accent4">
                  <a:lumMod val="75000"/>
                </a:schemeClr>
              </a:solidFill>
              <a:latin typeface="Permanent Marker" panose="02000000000000000000" pitchFamily="2" charset="0"/>
            </a:endParaRPr>
          </a:p>
        </p:txBody>
      </p:sp>
      <p:sp>
        <p:nvSpPr>
          <p:cNvPr id="30" name="Tekstvak 29">
            <a:extLst>
              <a:ext uri="{FF2B5EF4-FFF2-40B4-BE49-F238E27FC236}">
                <a16:creationId xmlns:a16="http://schemas.microsoft.com/office/drawing/2014/main" id="{DAFF1AC2-298B-4C35-9055-2FAFD081BE80}"/>
              </a:ext>
            </a:extLst>
          </p:cNvPr>
          <p:cNvSpPr txBox="1"/>
          <p:nvPr/>
        </p:nvSpPr>
        <p:spPr>
          <a:xfrm>
            <a:off x="8056880" y="2074385"/>
            <a:ext cx="1158240" cy="369332"/>
          </a:xfrm>
          <a:prstGeom prst="rect">
            <a:avLst/>
          </a:prstGeom>
          <a:noFill/>
        </p:spPr>
        <p:txBody>
          <a:bodyPr wrap="square" rtlCol="0">
            <a:spAutoFit/>
          </a:bodyPr>
          <a:lstStyle/>
          <a:p>
            <a:pPr algn="ctr"/>
            <a:r>
              <a:rPr lang="nl-BE" dirty="0">
                <a:solidFill>
                  <a:schemeClr val="accent4">
                    <a:lumMod val="75000"/>
                  </a:schemeClr>
                </a:solidFill>
                <a:latin typeface="Permanent Marker" panose="02000000000000000000" pitchFamily="2" charset="0"/>
              </a:rPr>
              <a:t>NOPE</a:t>
            </a:r>
            <a:endParaRPr lang="en-IE" dirty="0">
              <a:solidFill>
                <a:schemeClr val="accent4">
                  <a:lumMod val="75000"/>
                </a:schemeClr>
              </a:solidFill>
              <a:latin typeface="Permanent Marker" panose="02000000000000000000" pitchFamily="2" charset="0"/>
            </a:endParaRPr>
          </a:p>
        </p:txBody>
      </p:sp>
      <p:cxnSp>
        <p:nvCxnSpPr>
          <p:cNvPr id="31" name="Verbindingslijn: gebogen 30">
            <a:extLst>
              <a:ext uri="{FF2B5EF4-FFF2-40B4-BE49-F238E27FC236}">
                <a16:creationId xmlns:a16="http://schemas.microsoft.com/office/drawing/2014/main" id="{5115FA5C-14D6-4ED4-97E3-6F0C341E3EC7}"/>
              </a:ext>
            </a:extLst>
          </p:cNvPr>
          <p:cNvCxnSpPr>
            <a:cxnSpLocks/>
            <a:stCxn id="6" idx="2"/>
          </p:cNvCxnSpPr>
          <p:nvPr/>
        </p:nvCxnSpPr>
        <p:spPr>
          <a:xfrm rot="5400000">
            <a:off x="2703433" y="3594021"/>
            <a:ext cx="526574" cy="1178560"/>
          </a:xfrm>
          <a:prstGeom prst="bentConnector2">
            <a:avLst/>
          </a:prstGeom>
          <a:ln>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Verbindingslijn: gebogen 33">
            <a:extLst>
              <a:ext uri="{FF2B5EF4-FFF2-40B4-BE49-F238E27FC236}">
                <a16:creationId xmlns:a16="http://schemas.microsoft.com/office/drawing/2014/main" id="{F8FE1FDC-24DB-4B9E-8551-ACDB245BBF9E}"/>
              </a:ext>
            </a:extLst>
          </p:cNvPr>
          <p:cNvCxnSpPr>
            <a:cxnSpLocks/>
          </p:cNvCxnSpPr>
          <p:nvPr/>
        </p:nvCxnSpPr>
        <p:spPr>
          <a:xfrm>
            <a:off x="3671454" y="3932317"/>
            <a:ext cx="3186546" cy="545147"/>
          </a:xfrm>
          <a:prstGeom prst="bentConnector3">
            <a:avLst>
              <a:gd name="adj1" fmla="val -58"/>
            </a:avLst>
          </a:prstGeom>
          <a:ln>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Tekstvak 40">
            <a:extLst>
              <a:ext uri="{FF2B5EF4-FFF2-40B4-BE49-F238E27FC236}">
                <a16:creationId xmlns:a16="http://schemas.microsoft.com/office/drawing/2014/main" id="{9570EC52-44B9-4DD6-9011-E128A685E9F1}"/>
              </a:ext>
            </a:extLst>
          </p:cNvPr>
          <p:cNvSpPr txBox="1"/>
          <p:nvPr/>
        </p:nvSpPr>
        <p:spPr>
          <a:xfrm>
            <a:off x="6973454" y="4292798"/>
            <a:ext cx="1158240" cy="369332"/>
          </a:xfrm>
          <a:prstGeom prst="rect">
            <a:avLst/>
          </a:prstGeom>
          <a:noFill/>
        </p:spPr>
        <p:txBody>
          <a:bodyPr wrap="square" rtlCol="0">
            <a:spAutoFit/>
          </a:bodyPr>
          <a:lstStyle/>
          <a:p>
            <a:pPr algn="ctr"/>
            <a:r>
              <a:rPr lang="nl-BE" dirty="0">
                <a:solidFill>
                  <a:schemeClr val="accent4">
                    <a:lumMod val="75000"/>
                  </a:schemeClr>
                </a:solidFill>
                <a:latin typeface="Permanent Marker" panose="02000000000000000000" pitchFamily="2" charset="0"/>
              </a:rPr>
              <a:t>NOPE</a:t>
            </a:r>
            <a:endParaRPr lang="en-IE" dirty="0">
              <a:solidFill>
                <a:schemeClr val="accent4">
                  <a:lumMod val="75000"/>
                </a:schemeClr>
              </a:solidFill>
              <a:latin typeface="Permanent Marker" panose="02000000000000000000" pitchFamily="2" charset="0"/>
            </a:endParaRPr>
          </a:p>
        </p:txBody>
      </p:sp>
      <p:sp>
        <p:nvSpPr>
          <p:cNvPr id="42" name="Rechthoek 41">
            <a:extLst>
              <a:ext uri="{FF2B5EF4-FFF2-40B4-BE49-F238E27FC236}">
                <a16:creationId xmlns:a16="http://schemas.microsoft.com/office/drawing/2014/main" id="{B49EFB51-5210-4567-84D7-FBC1A4161516}"/>
              </a:ext>
            </a:extLst>
          </p:cNvPr>
          <p:cNvSpPr/>
          <p:nvPr/>
        </p:nvSpPr>
        <p:spPr>
          <a:xfrm>
            <a:off x="5486400" y="5146278"/>
            <a:ext cx="4145280" cy="10464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rPr>
              <a:t>Dan blijf je bij de uitleg van het huis waar de Zon nu staat als jouw levensterrein.</a:t>
            </a:r>
            <a:endParaRPr lang="en-IE" dirty="0"/>
          </a:p>
        </p:txBody>
      </p:sp>
      <p:cxnSp>
        <p:nvCxnSpPr>
          <p:cNvPr id="43" name="Rechte verbindingslijn met pijl 42">
            <a:extLst>
              <a:ext uri="{FF2B5EF4-FFF2-40B4-BE49-F238E27FC236}">
                <a16:creationId xmlns:a16="http://schemas.microsoft.com/office/drawing/2014/main" id="{D3640D2B-2080-4EE5-9436-3124E48043D2}"/>
              </a:ext>
            </a:extLst>
          </p:cNvPr>
          <p:cNvCxnSpPr/>
          <p:nvPr/>
        </p:nvCxnSpPr>
        <p:spPr>
          <a:xfrm>
            <a:off x="7559040" y="4788932"/>
            <a:ext cx="0" cy="357346"/>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kstvak 1">
            <a:extLst>
              <a:ext uri="{FF2B5EF4-FFF2-40B4-BE49-F238E27FC236}">
                <a16:creationId xmlns:a16="http://schemas.microsoft.com/office/drawing/2014/main" id="{44C543D9-E471-4B0C-8FE1-66DB4186A91D}"/>
              </a:ext>
            </a:extLst>
          </p:cNvPr>
          <p:cNvSpPr txBox="1"/>
          <p:nvPr/>
        </p:nvSpPr>
        <p:spPr>
          <a:xfrm>
            <a:off x="449097" y="443865"/>
            <a:ext cx="3222357" cy="646331"/>
          </a:xfrm>
          <a:prstGeom prst="rect">
            <a:avLst/>
          </a:prstGeom>
          <a:noFill/>
        </p:spPr>
        <p:txBody>
          <a:bodyPr wrap="none" rtlCol="0">
            <a:spAutoFit/>
          </a:bodyPr>
          <a:lstStyle/>
          <a:p>
            <a:r>
              <a:rPr lang="nl-BE" sz="3600" dirty="0">
                <a:latin typeface="+mj-lt"/>
              </a:rPr>
              <a:t>Beslissingsboom</a:t>
            </a:r>
            <a:endParaRPr lang="en-IE" sz="3600" dirty="0">
              <a:latin typeface="+mj-lt"/>
            </a:endParaRPr>
          </a:p>
        </p:txBody>
      </p:sp>
    </p:spTree>
    <p:extLst>
      <p:ext uri="{BB962C8B-B14F-4D97-AF65-F5344CB8AC3E}">
        <p14:creationId xmlns:p14="http://schemas.microsoft.com/office/powerpoint/2010/main" val="3764758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Vrouw Die Boeket Van Herbarium In Opslag Kiest">
            <a:extLst>
              <a:ext uri="{FF2B5EF4-FFF2-40B4-BE49-F238E27FC236}">
                <a16:creationId xmlns:a16="http://schemas.microsoft.com/office/drawing/2014/main" id="{0883E410-EC34-4338-9CA6-E1B57A435678}"/>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10520" r="-1" b="17887"/>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el 1">
            <a:extLst>
              <a:ext uri="{FF2B5EF4-FFF2-40B4-BE49-F238E27FC236}">
                <a16:creationId xmlns:a16="http://schemas.microsoft.com/office/drawing/2014/main" id="{F1D860D9-3133-40DD-B2B5-714CACF11029}"/>
              </a:ext>
            </a:extLst>
          </p:cNvPr>
          <p:cNvSpPr>
            <a:spLocks noGrp="1"/>
          </p:cNvSpPr>
          <p:nvPr>
            <p:ph type="title"/>
          </p:nvPr>
        </p:nvSpPr>
        <p:spPr>
          <a:xfrm>
            <a:off x="804998" y="798445"/>
            <a:ext cx="4803636" cy="1311664"/>
          </a:xfrm>
        </p:spPr>
        <p:txBody>
          <a:bodyPr>
            <a:normAutofit/>
          </a:bodyPr>
          <a:lstStyle/>
          <a:p>
            <a:r>
              <a:rPr lang="nl-BE" dirty="0">
                <a:solidFill>
                  <a:srgbClr val="000000"/>
                </a:solidFill>
              </a:rPr>
              <a:t>Drie manieren om Tekens in te delen</a:t>
            </a:r>
            <a:endParaRPr lang="en-IE" dirty="0">
              <a:solidFill>
                <a:srgbClr val="000000"/>
              </a:solidFill>
            </a:endParaRPr>
          </a:p>
        </p:txBody>
      </p:sp>
      <p:sp>
        <p:nvSpPr>
          <p:cNvPr id="3" name="Tijdelijke aanduiding voor inhoud 2">
            <a:extLst>
              <a:ext uri="{FF2B5EF4-FFF2-40B4-BE49-F238E27FC236}">
                <a16:creationId xmlns:a16="http://schemas.microsoft.com/office/drawing/2014/main" id="{C78C08C5-458B-4EB6-95E5-2B475439BF02}"/>
              </a:ext>
            </a:extLst>
          </p:cNvPr>
          <p:cNvSpPr>
            <a:spLocks noGrp="1"/>
          </p:cNvSpPr>
          <p:nvPr>
            <p:ph idx="1"/>
          </p:nvPr>
        </p:nvSpPr>
        <p:spPr>
          <a:xfrm>
            <a:off x="804998" y="2294964"/>
            <a:ext cx="5202103" cy="3788830"/>
          </a:xfrm>
        </p:spPr>
        <p:txBody>
          <a:bodyPr anchor="ctr">
            <a:normAutofit/>
          </a:bodyPr>
          <a:lstStyle/>
          <a:p>
            <a:pPr marL="514350" indent="-514350">
              <a:buFont typeface="+mj-lt"/>
              <a:buAutoNum type="alphaUcPeriod"/>
            </a:pPr>
            <a:r>
              <a:rPr lang="nl-BE" sz="3200" dirty="0">
                <a:solidFill>
                  <a:srgbClr val="000000"/>
                </a:solidFill>
              </a:rPr>
              <a:t>Elementen*</a:t>
            </a:r>
          </a:p>
          <a:p>
            <a:pPr marL="514350" indent="-514350">
              <a:buFont typeface="+mj-lt"/>
              <a:buAutoNum type="alphaUcPeriod"/>
            </a:pPr>
            <a:r>
              <a:rPr lang="nl-BE" sz="3200" dirty="0">
                <a:solidFill>
                  <a:srgbClr val="000000"/>
                </a:solidFill>
              </a:rPr>
              <a:t>Kruisen of Modaliteiten*</a:t>
            </a:r>
          </a:p>
          <a:p>
            <a:pPr marL="514350" indent="-514350">
              <a:buFont typeface="+mj-lt"/>
              <a:buAutoNum type="alphaUcPeriod"/>
            </a:pPr>
            <a:r>
              <a:rPr lang="nl-BE" sz="3200" dirty="0">
                <a:solidFill>
                  <a:srgbClr val="000000"/>
                </a:solidFill>
              </a:rPr>
              <a:t>Polariteiten</a:t>
            </a:r>
          </a:p>
          <a:p>
            <a:pPr marL="0" indent="0">
              <a:buNone/>
            </a:pPr>
            <a:endParaRPr lang="en-IE" sz="3200" dirty="0">
              <a:solidFill>
                <a:srgbClr val="000000"/>
              </a:solidFill>
            </a:endParaRPr>
          </a:p>
          <a:p>
            <a:pPr marL="0" indent="0">
              <a:buNone/>
            </a:pPr>
            <a:r>
              <a:rPr lang="en-IE" sz="3200" dirty="0">
                <a:solidFill>
                  <a:srgbClr val="000000"/>
                </a:solidFill>
              </a:rPr>
              <a:t>* </a:t>
            </a:r>
            <a:r>
              <a:rPr lang="en-IE" sz="3200" dirty="0" err="1">
                <a:solidFill>
                  <a:srgbClr val="000000"/>
                </a:solidFill>
              </a:rPr>
              <a:t>ook</a:t>
            </a:r>
            <a:r>
              <a:rPr lang="en-IE" sz="3200" dirty="0">
                <a:solidFill>
                  <a:srgbClr val="000000"/>
                </a:solidFill>
              </a:rPr>
              <a:t> </a:t>
            </a:r>
            <a:r>
              <a:rPr lang="en-IE" sz="3200" dirty="0" err="1">
                <a:solidFill>
                  <a:srgbClr val="000000"/>
                </a:solidFill>
              </a:rPr>
              <a:t>bij</a:t>
            </a:r>
            <a:r>
              <a:rPr lang="en-IE" sz="3200" dirty="0">
                <a:solidFill>
                  <a:srgbClr val="000000"/>
                </a:solidFill>
              </a:rPr>
              <a:t> de </a:t>
            </a:r>
            <a:r>
              <a:rPr lang="en-IE" sz="3200" dirty="0" err="1">
                <a:solidFill>
                  <a:srgbClr val="000000"/>
                </a:solidFill>
              </a:rPr>
              <a:t>Huizen</a:t>
            </a:r>
            <a:endParaRPr lang="nl-BE" sz="3200" dirty="0">
              <a:solidFill>
                <a:srgbClr val="000000"/>
              </a:solidFill>
            </a:endParaRPr>
          </a:p>
        </p:txBody>
      </p:sp>
    </p:spTree>
    <p:extLst>
      <p:ext uri="{BB962C8B-B14F-4D97-AF65-F5344CB8AC3E}">
        <p14:creationId xmlns:p14="http://schemas.microsoft.com/office/powerpoint/2010/main" val="1988875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515012"/>
            <a:ext cx="8040337" cy="1325563"/>
          </a:xfrm>
        </p:spPr>
        <p:txBody>
          <a:bodyPr>
            <a:normAutofit/>
          </a:bodyPr>
          <a:lstStyle/>
          <a:p>
            <a:r>
              <a:rPr lang="nl-BE" dirty="0"/>
              <a:t>A. Elementen en Tekens</a:t>
            </a:r>
          </a:p>
        </p:txBody>
      </p:sp>
      <p:graphicFrame>
        <p:nvGraphicFramePr>
          <p:cNvPr id="4" name="Table 3"/>
          <p:cNvGraphicFramePr>
            <a:graphicFrameLocks noGrp="1"/>
          </p:cNvGraphicFramePr>
          <p:nvPr/>
        </p:nvGraphicFramePr>
        <p:xfrm>
          <a:off x="877536" y="1840575"/>
          <a:ext cx="10436928" cy="4386332"/>
        </p:xfrm>
        <a:graphic>
          <a:graphicData uri="http://schemas.openxmlformats.org/drawingml/2006/table">
            <a:tbl>
              <a:tblPr firstRow="1" bandRow="1">
                <a:tableStyleId>{8A107856-5554-42FB-B03E-39F5DBC370BA}</a:tableStyleId>
              </a:tblPr>
              <a:tblGrid>
                <a:gridCol w="1957149">
                  <a:extLst>
                    <a:ext uri="{9D8B030D-6E8A-4147-A177-3AD203B41FA5}">
                      <a16:colId xmlns:a16="http://schemas.microsoft.com/office/drawing/2014/main" val="20000"/>
                    </a:ext>
                  </a:extLst>
                </a:gridCol>
                <a:gridCol w="2826593">
                  <a:extLst>
                    <a:ext uri="{9D8B030D-6E8A-4147-A177-3AD203B41FA5}">
                      <a16:colId xmlns:a16="http://schemas.microsoft.com/office/drawing/2014/main" val="20001"/>
                    </a:ext>
                  </a:extLst>
                </a:gridCol>
                <a:gridCol w="2826593">
                  <a:extLst>
                    <a:ext uri="{9D8B030D-6E8A-4147-A177-3AD203B41FA5}">
                      <a16:colId xmlns:a16="http://schemas.microsoft.com/office/drawing/2014/main" val="20002"/>
                    </a:ext>
                  </a:extLst>
                </a:gridCol>
                <a:gridCol w="2826593">
                  <a:extLst>
                    <a:ext uri="{9D8B030D-6E8A-4147-A177-3AD203B41FA5}">
                      <a16:colId xmlns:a16="http://schemas.microsoft.com/office/drawing/2014/main" val="20003"/>
                    </a:ext>
                  </a:extLst>
                </a:gridCol>
              </a:tblGrid>
              <a:tr h="1096583">
                <a:tc>
                  <a:txBody>
                    <a:bodyPr/>
                    <a:lstStyle/>
                    <a:p>
                      <a:pPr algn="ctr"/>
                      <a:r>
                        <a:rPr lang="nl-BE" sz="2800" b="0" dirty="0">
                          <a:solidFill>
                            <a:schemeClr val="accent4"/>
                          </a:solidFill>
                        </a:rPr>
                        <a:t>VUUR</a:t>
                      </a:r>
                    </a:p>
                  </a:txBody>
                  <a:tcPr anchor="ctr"/>
                </a:tc>
                <a:tc>
                  <a:txBody>
                    <a:bodyPr/>
                    <a:lstStyle/>
                    <a:p>
                      <a:pPr algn="ctr"/>
                      <a:r>
                        <a:rPr lang="nl-BE" sz="2800" b="0" dirty="0">
                          <a:solidFill>
                            <a:schemeClr val="accent4"/>
                          </a:solidFill>
                        </a:rPr>
                        <a:t>Ram</a:t>
                      </a:r>
                    </a:p>
                    <a:p>
                      <a:pPr algn="ctr"/>
                      <a:r>
                        <a:rPr lang="nl-BE" sz="2800" b="0" dirty="0">
                          <a:solidFill>
                            <a:schemeClr val="accent4"/>
                          </a:solidFill>
                          <a:sym typeface="Wingdings" panose="05000000000000000000" pitchFamily="2" charset="2"/>
                        </a:rPr>
                        <a:t></a:t>
                      </a:r>
                      <a:endParaRPr lang="nl-BE" sz="2800" b="0" dirty="0">
                        <a:solidFill>
                          <a:schemeClr val="accent4"/>
                        </a:solidFill>
                      </a:endParaRPr>
                    </a:p>
                  </a:txBody>
                  <a:tcPr anchor="ctr"/>
                </a:tc>
                <a:tc>
                  <a:txBody>
                    <a:bodyPr/>
                    <a:lstStyle/>
                    <a:p>
                      <a:pPr algn="ctr"/>
                      <a:r>
                        <a:rPr lang="nl-BE" sz="2800" b="0" dirty="0">
                          <a:solidFill>
                            <a:schemeClr val="accent4"/>
                          </a:solidFill>
                        </a:rPr>
                        <a:t>Leeuw</a:t>
                      </a:r>
                    </a:p>
                    <a:p>
                      <a:pPr algn="ctr"/>
                      <a:r>
                        <a:rPr lang="nl-BE" sz="2800" b="0" dirty="0">
                          <a:solidFill>
                            <a:schemeClr val="accent4"/>
                          </a:solidFill>
                          <a:sym typeface="Wingdings" panose="05000000000000000000" pitchFamily="2" charset="2"/>
                        </a:rPr>
                        <a:t></a:t>
                      </a:r>
                      <a:endParaRPr lang="nl-BE" sz="2800" b="0" dirty="0">
                        <a:solidFill>
                          <a:schemeClr val="accent4"/>
                        </a:solidFill>
                      </a:endParaRPr>
                    </a:p>
                  </a:txBody>
                  <a:tcPr anchor="ctr"/>
                </a:tc>
                <a:tc>
                  <a:txBody>
                    <a:bodyPr/>
                    <a:lstStyle/>
                    <a:p>
                      <a:pPr algn="ctr"/>
                      <a:r>
                        <a:rPr lang="nl-BE" sz="2800" b="0" dirty="0">
                          <a:solidFill>
                            <a:schemeClr val="accent4"/>
                          </a:solidFill>
                        </a:rPr>
                        <a:t>Boogschutter</a:t>
                      </a:r>
                    </a:p>
                    <a:p>
                      <a:pPr algn="ctr"/>
                      <a:r>
                        <a:rPr lang="nl-BE" sz="2800" b="0" dirty="0">
                          <a:solidFill>
                            <a:schemeClr val="accent4"/>
                          </a:solidFill>
                          <a:sym typeface="Wingdings" panose="05000000000000000000" pitchFamily="2" charset="2"/>
                        </a:rPr>
                        <a:t></a:t>
                      </a:r>
                      <a:endParaRPr lang="nl-BE" sz="2800" b="0" dirty="0">
                        <a:solidFill>
                          <a:schemeClr val="accent4"/>
                        </a:solidFill>
                      </a:endParaRPr>
                    </a:p>
                  </a:txBody>
                  <a:tcPr anchor="ctr"/>
                </a:tc>
                <a:extLst>
                  <a:ext uri="{0D108BD9-81ED-4DB2-BD59-A6C34878D82A}">
                    <a16:rowId xmlns:a16="http://schemas.microsoft.com/office/drawing/2014/main" val="10000"/>
                  </a:ext>
                </a:extLst>
              </a:tr>
              <a:tr h="1096583">
                <a:tc>
                  <a:txBody>
                    <a:bodyPr/>
                    <a:lstStyle/>
                    <a:p>
                      <a:pPr algn="ctr"/>
                      <a:r>
                        <a:rPr lang="nl-BE" sz="2800" dirty="0">
                          <a:solidFill>
                            <a:schemeClr val="accent4">
                              <a:lumMod val="50000"/>
                            </a:schemeClr>
                          </a:solidFill>
                        </a:rPr>
                        <a:t>AARDE</a:t>
                      </a:r>
                      <a:endParaRPr lang="nl-BE" sz="2800" b="1" dirty="0">
                        <a:solidFill>
                          <a:schemeClr val="accent4">
                            <a:lumMod val="50000"/>
                          </a:schemeClr>
                        </a:solidFill>
                      </a:endParaRPr>
                    </a:p>
                  </a:txBody>
                  <a:tcPr anchor="ctr"/>
                </a:tc>
                <a:tc>
                  <a:txBody>
                    <a:bodyPr/>
                    <a:lstStyle/>
                    <a:p>
                      <a:pPr algn="ctr"/>
                      <a:r>
                        <a:rPr lang="nl-BE" sz="2800" dirty="0">
                          <a:solidFill>
                            <a:schemeClr val="accent4">
                              <a:lumMod val="50000"/>
                            </a:schemeClr>
                          </a:solidFill>
                        </a:rPr>
                        <a:t>Stier</a:t>
                      </a:r>
                    </a:p>
                    <a:p>
                      <a:pPr algn="ctr"/>
                      <a:r>
                        <a:rPr lang="nl-BE" sz="2800" dirty="0">
                          <a:solidFill>
                            <a:schemeClr val="accent4">
                              <a:lumMod val="50000"/>
                            </a:schemeClr>
                          </a:solidFill>
                          <a:sym typeface="Wingdings" panose="05000000000000000000" pitchFamily="2" charset="2"/>
                        </a:rPr>
                        <a:t></a:t>
                      </a:r>
                      <a:endParaRPr lang="nl-BE" sz="2800" dirty="0">
                        <a:solidFill>
                          <a:schemeClr val="accent4">
                            <a:lumMod val="50000"/>
                          </a:schemeClr>
                        </a:solidFill>
                      </a:endParaRPr>
                    </a:p>
                  </a:txBody>
                  <a:tcPr anchor="ctr"/>
                </a:tc>
                <a:tc>
                  <a:txBody>
                    <a:bodyPr/>
                    <a:lstStyle/>
                    <a:p>
                      <a:pPr algn="ctr"/>
                      <a:r>
                        <a:rPr lang="nl-BE" sz="2800" dirty="0">
                          <a:solidFill>
                            <a:schemeClr val="accent4">
                              <a:lumMod val="50000"/>
                            </a:schemeClr>
                          </a:solidFill>
                        </a:rPr>
                        <a:t> Maagd</a:t>
                      </a:r>
                    </a:p>
                    <a:p>
                      <a:pPr algn="ctr"/>
                      <a:r>
                        <a:rPr lang="nl-BE" sz="2800" dirty="0">
                          <a:solidFill>
                            <a:schemeClr val="accent4">
                              <a:lumMod val="50000"/>
                            </a:schemeClr>
                          </a:solidFill>
                          <a:sym typeface="Wingdings" panose="05000000000000000000" pitchFamily="2" charset="2"/>
                        </a:rPr>
                        <a:t></a:t>
                      </a:r>
                      <a:endParaRPr lang="nl-BE" sz="2800" dirty="0">
                        <a:solidFill>
                          <a:schemeClr val="accent4">
                            <a:lumMod val="50000"/>
                          </a:schemeClr>
                        </a:solidFill>
                      </a:endParaRPr>
                    </a:p>
                  </a:txBody>
                  <a:tcPr anchor="ctr"/>
                </a:tc>
                <a:tc>
                  <a:txBody>
                    <a:bodyPr/>
                    <a:lstStyle/>
                    <a:p>
                      <a:pPr algn="ctr"/>
                      <a:r>
                        <a:rPr lang="nl-BE" sz="2800" dirty="0">
                          <a:solidFill>
                            <a:schemeClr val="accent4">
                              <a:lumMod val="50000"/>
                            </a:schemeClr>
                          </a:solidFill>
                        </a:rPr>
                        <a:t>Steenbok</a:t>
                      </a:r>
                    </a:p>
                    <a:p>
                      <a:pPr algn="ctr"/>
                      <a:r>
                        <a:rPr lang="nl-BE" sz="2800" dirty="0">
                          <a:solidFill>
                            <a:schemeClr val="accent4">
                              <a:lumMod val="50000"/>
                            </a:schemeClr>
                          </a:solidFill>
                          <a:sym typeface="Wingdings" panose="05000000000000000000" pitchFamily="2" charset="2"/>
                        </a:rPr>
                        <a:t></a:t>
                      </a:r>
                      <a:endParaRPr lang="nl-BE" sz="2800" dirty="0">
                        <a:solidFill>
                          <a:schemeClr val="accent4">
                            <a:lumMod val="50000"/>
                          </a:schemeClr>
                        </a:solidFill>
                      </a:endParaRPr>
                    </a:p>
                  </a:txBody>
                  <a:tcPr anchor="ctr"/>
                </a:tc>
                <a:extLst>
                  <a:ext uri="{0D108BD9-81ED-4DB2-BD59-A6C34878D82A}">
                    <a16:rowId xmlns:a16="http://schemas.microsoft.com/office/drawing/2014/main" val="10001"/>
                  </a:ext>
                </a:extLst>
              </a:tr>
              <a:tr h="1096583">
                <a:tc>
                  <a:txBody>
                    <a:bodyPr/>
                    <a:lstStyle/>
                    <a:p>
                      <a:pPr algn="ctr"/>
                      <a:r>
                        <a:rPr lang="nl-BE" sz="2800" dirty="0">
                          <a:solidFill>
                            <a:srgbClr val="00B0F0"/>
                          </a:solidFill>
                        </a:rPr>
                        <a:t>LUCHT</a:t>
                      </a:r>
                      <a:endParaRPr lang="nl-BE" sz="2800" b="1" dirty="0">
                        <a:solidFill>
                          <a:srgbClr val="00B0F0"/>
                        </a:solidFill>
                      </a:endParaRPr>
                    </a:p>
                  </a:txBody>
                  <a:tcPr anchor="ctr"/>
                </a:tc>
                <a:tc>
                  <a:txBody>
                    <a:bodyPr/>
                    <a:lstStyle/>
                    <a:p>
                      <a:pPr algn="ctr"/>
                      <a:r>
                        <a:rPr lang="nl-BE" sz="2800" dirty="0">
                          <a:solidFill>
                            <a:srgbClr val="00B0F0"/>
                          </a:solidFill>
                        </a:rPr>
                        <a:t>Tweelingen </a:t>
                      </a:r>
                    </a:p>
                    <a:p>
                      <a:pPr algn="ctr"/>
                      <a:r>
                        <a:rPr lang="nl-BE" sz="2800" dirty="0">
                          <a:solidFill>
                            <a:srgbClr val="00B0F0"/>
                          </a:solidFill>
                          <a:sym typeface="Wingdings" panose="05000000000000000000" pitchFamily="2" charset="2"/>
                        </a:rPr>
                        <a:t></a:t>
                      </a:r>
                      <a:endParaRPr lang="nl-BE" sz="2800" dirty="0">
                        <a:solidFill>
                          <a:srgbClr val="00B0F0"/>
                        </a:solidFill>
                      </a:endParaRPr>
                    </a:p>
                  </a:txBody>
                  <a:tcPr anchor="ctr"/>
                </a:tc>
                <a:tc>
                  <a:txBody>
                    <a:bodyPr/>
                    <a:lstStyle/>
                    <a:p>
                      <a:pPr algn="ctr"/>
                      <a:r>
                        <a:rPr lang="nl-BE" sz="2800" dirty="0">
                          <a:solidFill>
                            <a:srgbClr val="00B0F0"/>
                          </a:solidFill>
                        </a:rPr>
                        <a:t>Weegschaal</a:t>
                      </a:r>
                    </a:p>
                    <a:p>
                      <a:pPr algn="ctr"/>
                      <a:r>
                        <a:rPr lang="nl-BE" sz="2800" dirty="0">
                          <a:solidFill>
                            <a:srgbClr val="00B0F0"/>
                          </a:solidFill>
                          <a:sym typeface="Wingdings" panose="05000000000000000000" pitchFamily="2" charset="2"/>
                        </a:rPr>
                        <a:t></a:t>
                      </a:r>
                      <a:endParaRPr lang="nl-BE" sz="2800" dirty="0">
                        <a:solidFill>
                          <a:srgbClr val="00B0F0"/>
                        </a:solidFill>
                      </a:endParaRPr>
                    </a:p>
                  </a:txBody>
                  <a:tcPr anchor="ctr"/>
                </a:tc>
                <a:tc>
                  <a:txBody>
                    <a:bodyPr/>
                    <a:lstStyle/>
                    <a:p>
                      <a:pPr algn="ctr"/>
                      <a:r>
                        <a:rPr lang="nl-BE" sz="2800" dirty="0">
                          <a:solidFill>
                            <a:srgbClr val="00B0F0"/>
                          </a:solidFill>
                        </a:rPr>
                        <a:t>Waterman</a:t>
                      </a:r>
                    </a:p>
                    <a:p>
                      <a:pPr algn="ctr"/>
                      <a:r>
                        <a:rPr lang="nl-BE" sz="2800" dirty="0">
                          <a:solidFill>
                            <a:srgbClr val="00B0F0"/>
                          </a:solidFill>
                          <a:sym typeface="Wingdings" panose="05000000000000000000" pitchFamily="2" charset="2"/>
                        </a:rPr>
                        <a:t></a:t>
                      </a:r>
                      <a:endParaRPr lang="nl-BE" sz="2800" dirty="0">
                        <a:solidFill>
                          <a:srgbClr val="00B0F0"/>
                        </a:solidFill>
                      </a:endParaRPr>
                    </a:p>
                  </a:txBody>
                  <a:tcPr anchor="ctr"/>
                </a:tc>
                <a:extLst>
                  <a:ext uri="{0D108BD9-81ED-4DB2-BD59-A6C34878D82A}">
                    <a16:rowId xmlns:a16="http://schemas.microsoft.com/office/drawing/2014/main" val="10002"/>
                  </a:ext>
                </a:extLst>
              </a:tr>
              <a:tr h="1096583">
                <a:tc>
                  <a:txBody>
                    <a:bodyPr/>
                    <a:lstStyle/>
                    <a:p>
                      <a:pPr algn="ctr"/>
                      <a:r>
                        <a:rPr lang="nl-BE" sz="2800" dirty="0">
                          <a:solidFill>
                            <a:srgbClr val="002060"/>
                          </a:solidFill>
                        </a:rPr>
                        <a:t>WATER</a:t>
                      </a:r>
                      <a:endParaRPr lang="nl-BE" sz="2800" b="1" dirty="0">
                        <a:solidFill>
                          <a:srgbClr val="002060"/>
                        </a:solidFill>
                      </a:endParaRPr>
                    </a:p>
                  </a:txBody>
                  <a:tcPr anchor="ctr"/>
                </a:tc>
                <a:tc>
                  <a:txBody>
                    <a:bodyPr/>
                    <a:lstStyle/>
                    <a:p>
                      <a:pPr algn="ctr"/>
                      <a:r>
                        <a:rPr lang="nl-BE" sz="2800" dirty="0">
                          <a:solidFill>
                            <a:srgbClr val="002060"/>
                          </a:solidFill>
                        </a:rPr>
                        <a:t>Kreeft</a:t>
                      </a:r>
                    </a:p>
                    <a:p>
                      <a:pPr algn="ctr"/>
                      <a:r>
                        <a:rPr lang="nl-BE" sz="2800" dirty="0">
                          <a:solidFill>
                            <a:srgbClr val="002060"/>
                          </a:solidFill>
                          <a:sym typeface="Wingdings" panose="05000000000000000000" pitchFamily="2" charset="2"/>
                        </a:rPr>
                        <a:t></a:t>
                      </a:r>
                      <a:endParaRPr lang="nl-BE" sz="2800" dirty="0">
                        <a:solidFill>
                          <a:srgbClr val="002060"/>
                        </a:solidFill>
                      </a:endParaRPr>
                    </a:p>
                  </a:txBody>
                  <a:tcPr anchor="ctr"/>
                </a:tc>
                <a:tc>
                  <a:txBody>
                    <a:bodyPr/>
                    <a:lstStyle/>
                    <a:p>
                      <a:pPr algn="ctr"/>
                      <a:r>
                        <a:rPr lang="nl-BE" sz="2800" dirty="0">
                          <a:solidFill>
                            <a:srgbClr val="002060"/>
                          </a:solidFill>
                        </a:rPr>
                        <a:t>Schorpioen</a:t>
                      </a:r>
                    </a:p>
                    <a:p>
                      <a:pPr algn="ctr"/>
                      <a:r>
                        <a:rPr lang="nl-BE" sz="2800" dirty="0">
                          <a:solidFill>
                            <a:srgbClr val="002060"/>
                          </a:solidFill>
                          <a:sym typeface="Wingdings" panose="05000000000000000000" pitchFamily="2" charset="2"/>
                        </a:rPr>
                        <a:t></a:t>
                      </a:r>
                      <a:endParaRPr lang="nl-BE" sz="2800" dirty="0">
                        <a:solidFill>
                          <a:srgbClr val="002060"/>
                        </a:solidFill>
                      </a:endParaRPr>
                    </a:p>
                  </a:txBody>
                  <a:tcPr anchor="ctr"/>
                </a:tc>
                <a:tc>
                  <a:txBody>
                    <a:bodyPr/>
                    <a:lstStyle/>
                    <a:p>
                      <a:pPr algn="ctr"/>
                      <a:r>
                        <a:rPr lang="nl-BE" sz="2800" dirty="0">
                          <a:solidFill>
                            <a:srgbClr val="002060"/>
                          </a:solidFill>
                        </a:rPr>
                        <a:t>Vissen</a:t>
                      </a:r>
                    </a:p>
                    <a:p>
                      <a:pPr algn="ctr"/>
                      <a:r>
                        <a:rPr lang="nl-BE" sz="2800" dirty="0">
                          <a:solidFill>
                            <a:srgbClr val="002060"/>
                          </a:solidFill>
                          <a:sym typeface="Wingdings" panose="05000000000000000000" pitchFamily="2" charset="2"/>
                        </a:rPr>
                        <a:t></a:t>
                      </a:r>
                      <a:endParaRPr lang="nl-BE" sz="2800" dirty="0">
                        <a:solidFill>
                          <a:srgbClr val="002060"/>
                        </a:solidFill>
                      </a:endParaRP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1057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515012"/>
            <a:ext cx="8040337" cy="1325563"/>
          </a:xfrm>
        </p:spPr>
        <p:txBody>
          <a:bodyPr>
            <a:normAutofit/>
          </a:bodyPr>
          <a:lstStyle/>
          <a:p>
            <a:r>
              <a:rPr lang="nl-BE" dirty="0"/>
              <a:t>A. Elementen en Huizen</a:t>
            </a:r>
          </a:p>
        </p:txBody>
      </p:sp>
      <p:graphicFrame>
        <p:nvGraphicFramePr>
          <p:cNvPr id="4" name="Table 3"/>
          <p:cNvGraphicFramePr>
            <a:graphicFrameLocks noGrp="1"/>
          </p:cNvGraphicFramePr>
          <p:nvPr>
            <p:extLst>
              <p:ext uri="{D42A27DB-BD31-4B8C-83A1-F6EECF244321}">
                <p14:modId xmlns:p14="http://schemas.microsoft.com/office/powerpoint/2010/main" val="3458212972"/>
              </p:ext>
            </p:extLst>
          </p:nvPr>
        </p:nvGraphicFramePr>
        <p:xfrm>
          <a:off x="877536" y="1840575"/>
          <a:ext cx="10436928" cy="4386332"/>
        </p:xfrm>
        <a:graphic>
          <a:graphicData uri="http://schemas.openxmlformats.org/drawingml/2006/table">
            <a:tbl>
              <a:tblPr firstRow="1" bandRow="1">
                <a:tableStyleId>{8A107856-5554-42FB-B03E-39F5DBC370BA}</a:tableStyleId>
              </a:tblPr>
              <a:tblGrid>
                <a:gridCol w="1957149">
                  <a:extLst>
                    <a:ext uri="{9D8B030D-6E8A-4147-A177-3AD203B41FA5}">
                      <a16:colId xmlns:a16="http://schemas.microsoft.com/office/drawing/2014/main" val="20000"/>
                    </a:ext>
                  </a:extLst>
                </a:gridCol>
                <a:gridCol w="2826593">
                  <a:extLst>
                    <a:ext uri="{9D8B030D-6E8A-4147-A177-3AD203B41FA5}">
                      <a16:colId xmlns:a16="http://schemas.microsoft.com/office/drawing/2014/main" val="20001"/>
                    </a:ext>
                  </a:extLst>
                </a:gridCol>
                <a:gridCol w="2826593">
                  <a:extLst>
                    <a:ext uri="{9D8B030D-6E8A-4147-A177-3AD203B41FA5}">
                      <a16:colId xmlns:a16="http://schemas.microsoft.com/office/drawing/2014/main" val="20002"/>
                    </a:ext>
                  </a:extLst>
                </a:gridCol>
                <a:gridCol w="2826593">
                  <a:extLst>
                    <a:ext uri="{9D8B030D-6E8A-4147-A177-3AD203B41FA5}">
                      <a16:colId xmlns:a16="http://schemas.microsoft.com/office/drawing/2014/main" val="20003"/>
                    </a:ext>
                  </a:extLst>
                </a:gridCol>
              </a:tblGrid>
              <a:tr h="1096583">
                <a:tc>
                  <a:txBody>
                    <a:bodyPr/>
                    <a:lstStyle/>
                    <a:p>
                      <a:pPr algn="ctr"/>
                      <a:r>
                        <a:rPr lang="nl-BE" sz="2800" b="0" dirty="0">
                          <a:solidFill>
                            <a:schemeClr val="accent4"/>
                          </a:solidFill>
                        </a:rPr>
                        <a:t>VUUR</a:t>
                      </a:r>
                    </a:p>
                  </a:txBody>
                  <a:tcPr anchor="ctr"/>
                </a:tc>
                <a:tc>
                  <a:txBody>
                    <a:bodyPr/>
                    <a:lstStyle/>
                    <a:p>
                      <a:pPr algn="ctr"/>
                      <a:r>
                        <a:rPr lang="nl-BE" sz="2800" b="0" dirty="0">
                          <a:solidFill>
                            <a:schemeClr val="accent4"/>
                          </a:solidFill>
                        </a:rPr>
                        <a:t>Huis 1</a:t>
                      </a:r>
                    </a:p>
                    <a:p>
                      <a:pPr algn="ctr"/>
                      <a:r>
                        <a:rPr lang="nl-BE" sz="2800" b="0" dirty="0">
                          <a:solidFill>
                            <a:schemeClr val="accent4"/>
                          </a:solidFill>
                          <a:sym typeface="Wingdings" panose="05000000000000000000" pitchFamily="2" charset="2"/>
                        </a:rPr>
                        <a:t></a:t>
                      </a:r>
                      <a:endParaRPr lang="nl-BE" sz="2800" b="0" dirty="0">
                        <a:solidFill>
                          <a:schemeClr val="accent4"/>
                        </a:solidFill>
                      </a:endParaRPr>
                    </a:p>
                  </a:txBody>
                  <a:tcPr anchor="ctr"/>
                </a:tc>
                <a:tc>
                  <a:txBody>
                    <a:bodyPr/>
                    <a:lstStyle/>
                    <a:p>
                      <a:pPr algn="ctr"/>
                      <a:r>
                        <a:rPr lang="nl-BE" sz="2800" b="0" dirty="0">
                          <a:solidFill>
                            <a:schemeClr val="accent4"/>
                          </a:solidFill>
                        </a:rPr>
                        <a:t>Huis 5</a:t>
                      </a:r>
                    </a:p>
                    <a:p>
                      <a:pPr algn="ctr"/>
                      <a:r>
                        <a:rPr lang="nl-BE" sz="2800" b="0" dirty="0">
                          <a:solidFill>
                            <a:schemeClr val="accent4"/>
                          </a:solidFill>
                          <a:sym typeface="Wingdings" panose="05000000000000000000" pitchFamily="2" charset="2"/>
                        </a:rPr>
                        <a:t></a:t>
                      </a:r>
                      <a:endParaRPr lang="nl-BE" sz="2800" b="0" dirty="0">
                        <a:solidFill>
                          <a:schemeClr val="accent4"/>
                        </a:solidFill>
                      </a:endParaRPr>
                    </a:p>
                  </a:txBody>
                  <a:tcPr anchor="ctr"/>
                </a:tc>
                <a:tc>
                  <a:txBody>
                    <a:bodyPr/>
                    <a:lstStyle/>
                    <a:p>
                      <a:pPr algn="ctr"/>
                      <a:r>
                        <a:rPr lang="nl-BE" sz="2800" b="0" dirty="0">
                          <a:solidFill>
                            <a:schemeClr val="accent4"/>
                          </a:solidFill>
                        </a:rPr>
                        <a:t>Huis 9</a:t>
                      </a:r>
                    </a:p>
                    <a:p>
                      <a:pPr algn="ctr"/>
                      <a:r>
                        <a:rPr lang="nl-BE" sz="2800" b="0" dirty="0">
                          <a:solidFill>
                            <a:schemeClr val="accent4"/>
                          </a:solidFill>
                          <a:sym typeface="Wingdings" panose="05000000000000000000" pitchFamily="2" charset="2"/>
                        </a:rPr>
                        <a:t></a:t>
                      </a:r>
                      <a:endParaRPr lang="nl-BE" sz="2800" b="0" dirty="0">
                        <a:solidFill>
                          <a:schemeClr val="accent4"/>
                        </a:solidFill>
                      </a:endParaRPr>
                    </a:p>
                  </a:txBody>
                  <a:tcPr anchor="ctr"/>
                </a:tc>
                <a:extLst>
                  <a:ext uri="{0D108BD9-81ED-4DB2-BD59-A6C34878D82A}">
                    <a16:rowId xmlns:a16="http://schemas.microsoft.com/office/drawing/2014/main" val="10000"/>
                  </a:ext>
                </a:extLst>
              </a:tr>
              <a:tr h="1096583">
                <a:tc>
                  <a:txBody>
                    <a:bodyPr/>
                    <a:lstStyle/>
                    <a:p>
                      <a:pPr algn="ctr"/>
                      <a:r>
                        <a:rPr lang="nl-BE" sz="2800" dirty="0">
                          <a:solidFill>
                            <a:schemeClr val="accent4">
                              <a:lumMod val="50000"/>
                            </a:schemeClr>
                          </a:solidFill>
                        </a:rPr>
                        <a:t>AARDE</a:t>
                      </a:r>
                      <a:endParaRPr lang="nl-BE" sz="2800" b="1" dirty="0">
                        <a:solidFill>
                          <a:schemeClr val="accent4">
                            <a:lumMod val="50000"/>
                          </a:schemeClr>
                        </a:solidFill>
                      </a:endParaRPr>
                    </a:p>
                  </a:txBody>
                  <a:tcPr anchor="ctr"/>
                </a:tc>
                <a:tc>
                  <a:txBody>
                    <a:bodyPr/>
                    <a:lstStyle/>
                    <a:p>
                      <a:pPr algn="ctr"/>
                      <a:r>
                        <a:rPr lang="nl-BE" sz="2800" dirty="0">
                          <a:solidFill>
                            <a:schemeClr val="accent4">
                              <a:lumMod val="50000"/>
                            </a:schemeClr>
                          </a:solidFill>
                        </a:rPr>
                        <a:t>Huis 2</a:t>
                      </a:r>
                    </a:p>
                    <a:p>
                      <a:pPr algn="ctr"/>
                      <a:r>
                        <a:rPr lang="nl-BE" sz="2800" dirty="0">
                          <a:solidFill>
                            <a:schemeClr val="accent4">
                              <a:lumMod val="50000"/>
                            </a:schemeClr>
                          </a:solidFill>
                          <a:sym typeface="Wingdings" panose="05000000000000000000" pitchFamily="2" charset="2"/>
                        </a:rPr>
                        <a:t></a:t>
                      </a:r>
                      <a:endParaRPr lang="nl-BE" sz="2800" dirty="0">
                        <a:solidFill>
                          <a:schemeClr val="accent4">
                            <a:lumMod val="50000"/>
                          </a:schemeClr>
                        </a:solidFill>
                      </a:endParaRPr>
                    </a:p>
                  </a:txBody>
                  <a:tcPr anchor="ctr"/>
                </a:tc>
                <a:tc>
                  <a:txBody>
                    <a:bodyPr/>
                    <a:lstStyle/>
                    <a:p>
                      <a:pPr algn="ctr"/>
                      <a:r>
                        <a:rPr lang="nl-BE" sz="2800" dirty="0">
                          <a:solidFill>
                            <a:schemeClr val="accent4">
                              <a:lumMod val="50000"/>
                            </a:schemeClr>
                          </a:solidFill>
                        </a:rPr>
                        <a:t> Huis 6</a:t>
                      </a:r>
                    </a:p>
                    <a:p>
                      <a:pPr algn="ctr"/>
                      <a:r>
                        <a:rPr lang="nl-BE" sz="2800" dirty="0">
                          <a:solidFill>
                            <a:schemeClr val="accent4">
                              <a:lumMod val="50000"/>
                            </a:schemeClr>
                          </a:solidFill>
                          <a:sym typeface="Wingdings" panose="05000000000000000000" pitchFamily="2" charset="2"/>
                        </a:rPr>
                        <a:t></a:t>
                      </a:r>
                      <a:endParaRPr lang="nl-BE" sz="2800" dirty="0">
                        <a:solidFill>
                          <a:schemeClr val="accent4">
                            <a:lumMod val="50000"/>
                          </a:schemeClr>
                        </a:solidFill>
                      </a:endParaRPr>
                    </a:p>
                  </a:txBody>
                  <a:tcPr anchor="ctr"/>
                </a:tc>
                <a:tc>
                  <a:txBody>
                    <a:bodyPr/>
                    <a:lstStyle/>
                    <a:p>
                      <a:pPr algn="ctr"/>
                      <a:r>
                        <a:rPr lang="nl-BE" sz="2800" dirty="0">
                          <a:solidFill>
                            <a:schemeClr val="accent4">
                              <a:lumMod val="50000"/>
                            </a:schemeClr>
                          </a:solidFill>
                        </a:rPr>
                        <a:t>Huis 10</a:t>
                      </a:r>
                    </a:p>
                    <a:p>
                      <a:pPr algn="ctr"/>
                      <a:r>
                        <a:rPr lang="nl-BE" sz="2800" dirty="0">
                          <a:solidFill>
                            <a:schemeClr val="accent4">
                              <a:lumMod val="50000"/>
                            </a:schemeClr>
                          </a:solidFill>
                          <a:sym typeface="Wingdings" panose="05000000000000000000" pitchFamily="2" charset="2"/>
                        </a:rPr>
                        <a:t></a:t>
                      </a:r>
                      <a:endParaRPr lang="nl-BE" sz="2800" dirty="0">
                        <a:solidFill>
                          <a:schemeClr val="accent4">
                            <a:lumMod val="50000"/>
                          </a:schemeClr>
                        </a:solidFill>
                      </a:endParaRPr>
                    </a:p>
                  </a:txBody>
                  <a:tcPr anchor="ctr"/>
                </a:tc>
                <a:extLst>
                  <a:ext uri="{0D108BD9-81ED-4DB2-BD59-A6C34878D82A}">
                    <a16:rowId xmlns:a16="http://schemas.microsoft.com/office/drawing/2014/main" val="10001"/>
                  </a:ext>
                </a:extLst>
              </a:tr>
              <a:tr h="1096583">
                <a:tc>
                  <a:txBody>
                    <a:bodyPr/>
                    <a:lstStyle/>
                    <a:p>
                      <a:pPr algn="ctr"/>
                      <a:r>
                        <a:rPr lang="nl-BE" sz="2800" dirty="0">
                          <a:solidFill>
                            <a:srgbClr val="00B0F0"/>
                          </a:solidFill>
                        </a:rPr>
                        <a:t>LUCHT</a:t>
                      </a:r>
                      <a:endParaRPr lang="nl-BE" sz="2800" b="1" dirty="0">
                        <a:solidFill>
                          <a:srgbClr val="00B0F0"/>
                        </a:solidFill>
                      </a:endParaRPr>
                    </a:p>
                  </a:txBody>
                  <a:tcPr anchor="ctr"/>
                </a:tc>
                <a:tc>
                  <a:txBody>
                    <a:bodyPr/>
                    <a:lstStyle/>
                    <a:p>
                      <a:pPr algn="ctr"/>
                      <a:r>
                        <a:rPr lang="nl-BE" sz="2800" dirty="0">
                          <a:solidFill>
                            <a:srgbClr val="00B0F0"/>
                          </a:solidFill>
                        </a:rPr>
                        <a:t>Huis 3 </a:t>
                      </a:r>
                    </a:p>
                    <a:p>
                      <a:pPr algn="ctr"/>
                      <a:r>
                        <a:rPr lang="nl-BE" sz="2800" dirty="0">
                          <a:solidFill>
                            <a:srgbClr val="00B0F0"/>
                          </a:solidFill>
                          <a:sym typeface="Wingdings" panose="05000000000000000000" pitchFamily="2" charset="2"/>
                        </a:rPr>
                        <a:t></a:t>
                      </a:r>
                      <a:endParaRPr lang="nl-BE" sz="2800" dirty="0">
                        <a:solidFill>
                          <a:srgbClr val="00B0F0"/>
                        </a:solidFill>
                      </a:endParaRPr>
                    </a:p>
                  </a:txBody>
                  <a:tcPr anchor="ctr"/>
                </a:tc>
                <a:tc>
                  <a:txBody>
                    <a:bodyPr/>
                    <a:lstStyle/>
                    <a:p>
                      <a:pPr algn="ctr"/>
                      <a:r>
                        <a:rPr lang="nl-BE" sz="2800" dirty="0">
                          <a:solidFill>
                            <a:srgbClr val="00B0F0"/>
                          </a:solidFill>
                        </a:rPr>
                        <a:t>Huis 7</a:t>
                      </a:r>
                    </a:p>
                    <a:p>
                      <a:pPr algn="ctr"/>
                      <a:r>
                        <a:rPr lang="nl-BE" sz="2800" dirty="0">
                          <a:solidFill>
                            <a:srgbClr val="00B0F0"/>
                          </a:solidFill>
                          <a:sym typeface="Wingdings" panose="05000000000000000000" pitchFamily="2" charset="2"/>
                        </a:rPr>
                        <a:t></a:t>
                      </a:r>
                      <a:endParaRPr lang="nl-BE" sz="2800" dirty="0">
                        <a:solidFill>
                          <a:srgbClr val="00B0F0"/>
                        </a:solidFill>
                      </a:endParaRPr>
                    </a:p>
                  </a:txBody>
                  <a:tcPr anchor="ctr"/>
                </a:tc>
                <a:tc>
                  <a:txBody>
                    <a:bodyPr/>
                    <a:lstStyle/>
                    <a:p>
                      <a:pPr algn="ctr"/>
                      <a:r>
                        <a:rPr lang="nl-BE" sz="2800" dirty="0">
                          <a:solidFill>
                            <a:srgbClr val="00B0F0"/>
                          </a:solidFill>
                        </a:rPr>
                        <a:t>Huis 11</a:t>
                      </a:r>
                    </a:p>
                    <a:p>
                      <a:pPr algn="ctr"/>
                      <a:r>
                        <a:rPr lang="nl-BE" sz="2800" dirty="0">
                          <a:solidFill>
                            <a:srgbClr val="00B0F0"/>
                          </a:solidFill>
                          <a:sym typeface="Wingdings" panose="05000000000000000000" pitchFamily="2" charset="2"/>
                        </a:rPr>
                        <a:t></a:t>
                      </a:r>
                      <a:endParaRPr lang="nl-BE" sz="2800" dirty="0">
                        <a:solidFill>
                          <a:srgbClr val="00B0F0"/>
                        </a:solidFill>
                      </a:endParaRPr>
                    </a:p>
                  </a:txBody>
                  <a:tcPr anchor="ctr"/>
                </a:tc>
                <a:extLst>
                  <a:ext uri="{0D108BD9-81ED-4DB2-BD59-A6C34878D82A}">
                    <a16:rowId xmlns:a16="http://schemas.microsoft.com/office/drawing/2014/main" val="10002"/>
                  </a:ext>
                </a:extLst>
              </a:tr>
              <a:tr h="1096583">
                <a:tc>
                  <a:txBody>
                    <a:bodyPr/>
                    <a:lstStyle/>
                    <a:p>
                      <a:pPr algn="ctr"/>
                      <a:r>
                        <a:rPr lang="nl-BE" sz="2800" dirty="0">
                          <a:solidFill>
                            <a:srgbClr val="002060"/>
                          </a:solidFill>
                        </a:rPr>
                        <a:t>WATER</a:t>
                      </a:r>
                      <a:endParaRPr lang="nl-BE" sz="2800" b="1" dirty="0">
                        <a:solidFill>
                          <a:srgbClr val="002060"/>
                        </a:solidFill>
                      </a:endParaRPr>
                    </a:p>
                  </a:txBody>
                  <a:tcPr anchor="ctr"/>
                </a:tc>
                <a:tc>
                  <a:txBody>
                    <a:bodyPr/>
                    <a:lstStyle/>
                    <a:p>
                      <a:pPr algn="ctr"/>
                      <a:r>
                        <a:rPr lang="nl-BE" sz="2800" dirty="0">
                          <a:solidFill>
                            <a:srgbClr val="002060"/>
                          </a:solidFill>
                        </a:rPr>
                        <a:t>Huis 4</a:t>
                      </a:r>
                    </a:p>
                    <a:p>
                      <a:pPr algn="ctr"/>
                      <a:r>
                        <a:rPr lang="nl-BE" sz="2800" dirty="0">
                          <a:solidFill>
                            <a:srgbClr val="002060"/>
                          </a:solidFill>
                          <a:sym typeface="Wingdings" panose="05000000000000000000" pitchFamily="2" charset="2"/>
                        </a:rPr>
                        <a:t></a:t>
                      </a:r>
                      <a:endParaRPr lang="nl-BE" sz="2800" dirty="0">
                        <a:solidFill>
                          <a:srgbClr val="002060"/>
                        </a:solidFill>
                      </a:endParaRPr>
                    </a:p>
                  </a:txBody>
                  <a:tcPr anchor="ctr"/>
                </a:tc>
                <a:tc>
                  <a:txBody>
                    <a:bodyPr/>
                    <a:lstStyle/>
                    <a:p>
                      <a:pPr algn="ctr"/>
                      <a:r>
                        <a:rPr lang="nl-BE" sz="2800" dirty="0">
                          <a:solidFill>
                            <a:srgbClr val="002060"/>
                          </a:solidFill>
                        </a:rPr>
                        <a:t>Huis 8</a:t>
                      </a:r>
                    </a:p>
                    <a:p>
                      <a:pPr algn="ctr"/>
                      <a:r>
                        <a:rPr lang="nl-BE" sz="2800" dirty="0">
                          <a:solidFill>
                            <a:srgbClr val="002060"/>
                          </a:solidFill>
                          <a:sym typeface="Wingdings" panose="05000000000000000000" pitchFamily="2" charset="2"/>
                        </a:rPr>
                        <a:t></a:t>
                      </a:r>
                      <a:endParaRPr lang="nl-BE" sz="2800" dirty="0">
                        <a:solidFill>
                          <a:srgbClr val="002060"/>
                        </a:solidFill>
                      </a:endParaRPr>
                    </a:p>
                  </a:txBody>
                  <a:tcPr anchor="ctr"/>
                </a:tc>
                <a:tc>
                  <a:txBody>
                    <a:bodyPr/>
                    <a:lstStyle/>
                    <a:p>
                      <a:pPr algn="ctr"/>
                      <a:r>
                        <a:rPr lang="nl-BE" sz="2800" dirty="0">
                          <a:solidFill>
                            <a:srgbClr val="002060"/>
                          </a:solidFill>
                        </a:rPr>
                        <a:t>Huis 12</a:t>
                      </a:r>
                    </a:p>
                    <a:p>
                      <a:pPr algn="ctr"/>
                      <a:r>
                        <a:rPr lang="nl-BE" sz="2800" dirty="0">
                          <a:solidFill>
                            <a:srgbClr val="002060"/>
                          </a:solidFill>
                          <a:sym typeface="Wingdings" panose="05000000000000000000" pitchFamily="2" charset="2"/>
                        </a:rPr>
                        <a:t></a:t>
                      </a:r>
                      <a:endParaRPr lang="nl-BE" sz="2800" dirty="0">
                        <a:solidFill>
                          <a:srgbClr val="002060"/>
                        </a:solidFill>
                      </a:endParaRP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279270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ep 22">
            <a:extLst>
              <a:ext uri="{FF2B5EF4-FFF2-40B4-BE49-F238E27FC236}">
                <a16:creationId xmlns:a16="http://schemas.microsoft.com/office/drawing/2014/main" id="{B48153B5-68AF-4A3D-8C76-ED0DAB357D7C}"/>
              </a:ext>
            </a:extLst>
          </p:cNvPr>
          <p:cNvGrpSpPr/>
          <p:nvPr/>
        </p:nvGrpSpPr>
        <p:grpSpPr>
          <a:xfrm>
            <a:off x="5309603" y="483383"/>
            <a:ext cx="5943601" cy="5891234"/>
            <a:chOff x="4252699" y="537628"/>
            <a:chExt cx="5943601" cy="5891234"/>
          </a:xfrm>
        </p:grpSpPr>
        <p:pic>
          <p:nvPicPr>
            <p:cNvPr id="2050" name="Picture 2" descr="Image result for empty zodiac wheel">
              <a:extLst>
                <a:ext uri="{FF2B5EF4-FFF2-40B4-BE49-F238E27FC236}">
                  <a16:creationId xmlns:a16="http://schemas.microsoft.com/office/drawing/2014/main" id="{79B81963-2C16-41E4-83C5-9A77F1CFD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2699" y="537628"/>
              <a:ext cx="5943601" cy="5891234"/>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D0B28DF3-7CEF-4B6E-B00C-4645D2F7F4EF}"/>
                </a:ext>
              </a:extLst>
            </p:cNvPr>
            <p:cNvSpPr txBox="1"/>
            <p:nvPr/>
          </p:nvSpPr>
          <p:spPr>
            <a:xfrm>
              <a:off x="4818183" y="3587262"/>
              <a:ext cx="656185" cy="707886"/>
            </a:xfrm>
            <a:prstGeom prst="rect">
              <a:avLst/>
            </a:prstGeom>
            <a:noFill/>
          </p:spPr>
          <p:txBody>
            <a:bodyPr wrap="square" rtlCol="0">
              <a:spAutoFit/>
            </a:bodyPr>
            <a:lstStyle/>
            <a:p>
              <a:pPr algn="ctr"/>
              <a:r>
                <a:rPr lang="nl-BE" sz="4000" b="1" dirty="0">
                  <a:solidFill>
                    <a:schemeClr val="accent4"/>
                  </a:solidFill>
                  <a:latin typeface="AstroDotBasic" panose="02000603000000000000" pitchFamily="2" charset="0"/>
                </a:rPr>
                <a:t>a</a:t>
              </a:r>
              <a:endParaRPr lang="en-IE" b="1" dirty="0">
                <a:solidFill>
                  <a:schemeClr val="accent4"/>
                </a:solidFill>
                <a:latin typeface="AstroDotBasic" panose="02000603000000000000" pitchFamily="2" charset="0"/>
              </a:endParaRPr>
            </a:p>
          </p:txBody>
        </p:sp>
        <p:sp>
          <p:nvSpPr>
            <p:cNvPr id="10" name="Tekstvak 9">
              <a:extLst>
                <a:ext uri="{FF2B5EF4-FFF2-40B4-BE49-F238E27FC236}">
                  <a16:creationId xmlns:a16="http://schemas.microsoft.com/office/drawing/2014/main" id="{4B2D7BFD-E5F0-40F5-8677-E479B285D281}"/>
                </a:ext>
              </a:extLst>
            </p:cNvPr>
            <p:cNvSpPr txBox="1"/>
            <p:nvPr/>
          </p:nvSpPr>
          <p:spPr>
            <a:xfrm>
              <a:off x="5343562" y="4557809"/>
              <a:ext cx="656185" cy="707886"/>
            </a:xfrm>
            <a:prstGeom prst="rect">
              <a:avLst/>
            </a:prstGeom>
            <a:noFill/>
          </p:spPr>
          <p:txBody>
            <a:bodyPr wrap="square" rtlCol="0">
              <a:spAutoFit/>
            </a:bodyPr>
            <a:lstStyle/>
            <a:p>
              <a:pPr algn="ctr"/>
              <a:r>
                <a:rPr lang="nl-BE" sz="4000" b="1" dirty="0">
                  <a:solidFill>
                    <a:schemeClr val="accent2">
                      <a:lumMod val="75000"/>
                    </a:schemeClr>
                  </a:solidFill>
                  <a:latin typeface="AstroDotBasic" panose="02000603000000000000" pitchFamily="2" charset="0"/>
                </a:rPr>
                <a:t>b</a:t>
              </a:r>
              <a:endParaRPr lang="en-IE" b="1" dirty="0">
                <a:solidFill>
                  <a:schemeClr val="accent2">
                    <a:lumMod val="75000"/>
                  </a:schemeClr>
                </a:solidFill>
                <a:latin typeface="AstroDotBasic" panose="02000603000000000000" pitchFamily="2" charset="0"/>
              </a:endParaRPr>
            </a:p>
          </p:txBody>
        </p:sp>
        <p:sp>
          <p:nvSpPr>
            <p:cNvPr id="11" name="Tekstvak 10">
              <a:extLst>
                <a:ext uri="{FF2B5EF4-FFF2-40B4-BE49-F238E27FC236}">
                  <a16:creationId xmlns:a16="http://schemas.microsoft.com/office/drawing/2014/main" id="{81D48762-E6C1-4089-85C9-1405F0D39D73}"/>
                </a:ext>
              </a:extLst>
            </p:cNvPr>
            <p:cNvSpPr txBox="1"/>
            <p:nvPr/>
          </p:nvSpPr>
          <p:spPr>
            <a:xfrm>
              <a:off x="6304216" y="5161981"/>
              <a:ext cx="656185" cy="707886"/>
            </a:xfrm>
            <a:prstGeom prst="rect">
              <a:avLst/>
            </a:prstGeom>
            <a:noFill/>
          </p:spPr>
          <p:txBody>
            <a:bodyPr wrap="square" rtlCol="0">
              <a:spAutoFit/>
            </a:bodyPr>
            <a:lstStyle/>
            <a:p>
              <a:pPr algn="ctr"/>
              <a:r>
                <a:rPr lang="nl-BE" sz="4000" b="1" dirty="0">
                  <a:solidFill>
                    <a:schemeClr val="accent5">
                      <a:lumMod val="40000"/>
                      <a:lumOff val="60000"/>
                    </a:schemeClr>
                  </a:solidFill>
                  <a:latin typeface="AstroDotBasic" panose="02000603000000000000" pitchFamily="2" charset="0"/>
                </a:rPr>
                <a:t>c</a:t>
              </a:r>
              <a:endParaRPr lang="en-IE" b="1" dirty="0">
                <a:solidFill>
                  <a:schemeClr val="accent5">
                    <a:lumMod val="40000"/>
                    <a:lumOff val="60000"/>
                  </a:schemeClr>
                </a:solidFill>
                <a:latin typeface="AstroDotBasic" panose="02000603000000000000" pitchFamily="2" charset="0"/>
              </a:endParaRPr>
            </a:p>
          </p:txBody>
        </p:sp>
        <p:sp>
          <p:nvSpPr>
            <p:cNvPr id="12" name="Tekstvak 11">
              <a:extLst>
                <a:ext uri="{FF2B5EF4-FFF2-40B4-BE49-F238E27FC236}">
                  <a16:creationId xmlns:a16="http://schemas.microsoft.com/office/drawing/2014/main" id="{2E4C22C1-64B8-4ACD-9563-9751DEE58F9F}"/>
                </a:ext>
              </a:extLst>
            </p:cNvPr>
            <p:cNvSpPr txBox="1"/>
            <p:nvPr/>
          </p:nvSpPr>
          <p:spPr>
            <a:xfrm>
              <a:off x="7406846" y="5161981"/>
              <a:ext cx="656185" cy="707886"/>
            </a:xfrm>
            <a:prstGeom prst="rect">
              <a:avLst/>
            </a:prstGeom>
            <a:noFill/>
          </p:spPr>
          <p:txBody>
            <a:bodyPr wrap="square" rtlCol="0">
              <a:spAutoFit/>
            </a:bodyPr>
            <a:lstStyle/>
            <a:p>
              <a:pPr algn="ctr"/>
              <a:r>
                <a:rPr lang="nl-BE" sz="4000" b="1" dirty="0">
                  <a:solidFill>
                    <a:srgbClr val="0070C0"/>
                  </a:solidFill>
                  <a:latin typeface="AstroDotBasic" panose="02000603000000000000" pitchFamily="2" charset="0"/>
                </a:rPr>
                <a:t>d</a:t>
              </a:r>
              <a:endParaRPr lang="en-IE" b="1" dirty="0">
                <a:solidFill>
                  <a:srgbClr val="0070C0"/>
                </a:solidFill>
                <a:latin typeface="AstroDotBasic" panose="02000603000000000000" pitchFamily="2" charset="0"/>
              </a:endParaRPr>
            </a:p>
          </p:txBody>
        </p:sp>
        <p:sp>
          <p:nvSpPr>
            <p:cNvPr id="13" name="Tekstvak 12">
              <a:extLst>
                <a:ext uri="{FF2B5EF4-FFF2-40B4-BE49-F238E27FC236}">
                  <a16:creationId xmlns:a16="http://schemas.microsoft.com/office/drawing/2014/main" id="{927C6424-5946-46B0-BF4D-9480540A4D48}"/>
                </a:ext>
              </a:extLst>
            </p:cNvPr>
            <p:cNvSpPr txBox="1"/>
            <p:nvPr/>
          </p:nvSpPr>
          <p:spPr>
            <a:xfrm>
              <a:off x="8373913" y="4557809"/>
              <a:ext cx="656185" cy="707886"/>
            </a:xfrm>
            <a:prstGeom prst="rect">
              <a:avLst/>
            </a:prstGeom>
            <a:noFill/>
          </p:spPr>
          <p:txBody>
            <a:bodyPr wrap="square" rtlCol="0">
              <a:spAutoFit/>
            </a:bodyPr>
            <a:lstStyle/>
            <a:p>
              <a:pPr algn="ctr"/>
              <a:r>
                <a:rPr lang="nl-BE" sz="4000" b="1" dirty="0">
                  <a:solidFill>
                    <a:schemeClr val="accent4"/>
                  </a:solidFill>
                  <a:latin typeface="AstroDotBasic" panose="02000603000000000000" pitchFamily="2" charset="0"/>
                </a:rPr>
                <a:t>e</a:t>
              </a:r>
              <a:endParaRPr lang="en-IE" b="1" dirty="0">
                <a:solidFill>
                  <a:schemeClr val="accent4"/>
                </a:solidFill>
                <a:latin typeface="AstroDotBasic" panose="02000603000000000000" pitchFamily="2" charset="0"/>
              </a:endParaRPr>
            </a:p>
          </p:txBody>
        </p:sp>
        <p:sp>
          <p:nvSpPr>
            <p:cNvPr id="14" name="Tekstvak 13">
              <a:extLst>
                <a:ext uri="{FF2B5EF4-FFF2-40B4-BE49-F238E27FC236}">
                  <a16:creationId xmlns:a16="http://schemas.microsoft.com/office/drawing/2014/main" id="{4ED34909-4792-4377-A263-E2DB77142336}"/>
                </a:ext>
              </a:extLst>
            </p:cNvPr>
            <p:cNvSpPr txBox="1"/>
            <p:nvPr/>
          </p:nvSpPr>
          <p:spPr>
            <a:xfrm>
              <a:off x="8935386" y="3642558"/>
              <a:ext cx="656185" cy="707886"/>
            </a:xfrm>
            <a:prstGeom prst="rect">
              <a:avLst/>
            </a:prstGeom>
            <a:noFill/>
          </p:spPr>
          <p:txBody>
            <a:bodyPr wrap="square" rtlCol="0">
              <a:spAutoFit/>
            </a:bodyPr>
            <a:lstStyle/>
            <a:p>
              <a:pPr algn="ctr"/>
              <a:r>
                <a:rPr lang="nl-BE" sz="4000" b="1" dirty="0">
                  <a:solidFill>
                    <a:schemeClr val="accent2">
                      <a:lumMod val="75000"/>
                    </a:schemeClr>
                  </a:solidFill>
                  <a:latin typeface="AstroDotBasic" panose="02000603000000000000" pitchFamily="2" charset="0"/>
                </a:rPr>
                <a:t>f</a:t>
              </a:r>
              <a:endParaRPr lang="en-IE" b="1" dirty="0">
                <a:solidFill>
                  <a:schemeClr val="accent2">
                    <a:lumMod val="75000"/>
                  </a:schemeClr>
                </a:solidFill>
                <a:latin typeface="AstroDotBasic" panose="02000603000000000000" pitchFamily="2" charset="0"/>
              </a:endParaRPr>
            </a:p>
          </p:txBody>
        </p:sp>
        <p:sp>
          <p:nvSpPr>
            <p:cNvPr id="15" name="Tekstvak 14">
              <a:extLst>
                <a:ext uri="{FF2B5EF4-FFF2-40B4-BE49-F238E27FC236}">
                  <a16:creationId xmlns:a16="http://schemas.microsoft.com/office/drawing/2014/main" id="{0B5A4E33-9690-459A-96C2-B2C65B9CCC81}"/>
                </a:ext>
              </a:extLst>
            </p:cNvPr>
            <p:cNvSpPr txBox="1"/>
            <p:nvPr/>
          </p:nvSpPr>
          <p:spPr>
            <a:xfrm>
              <a:off x="8910485" y="2519942"/>
              <a:ext cx="656185" cy="707886"/>
            </a:xfrm>
            <a:prstGeom prst="rect">
              <a:avLst/>
            </a:prstGeom>
            <a:noFill/>
          </p:spPr>
          <p:txBody>
            <a:bodyPr wrap="square" rtlCol="0">
              <a:spAutoFit/>
            </a:bodyPr>
            <a:lstStyle/>
            <a:p>
              <a:pPr algn="ctr"/>
              <a:r>
                <a:rPr lang="nl-BE" sz="4000" b="1" dirty="0">
                  <a:solidFill>
                    <a:schemeClr val="accent5">
                      <a:lumMod val="40000"/>
                      <a:lumOff val="60000"/>
                    </a:schemeClr>
                  </a:solidFill>
                  <a:latin typeface="AstroDotBasic" panose="02000603000000000000" pitchFamily="2" charset="0"/>
                </a:rPr>
                <a:t>g</a:t>
              </a:r>
              <a:endParaRPr lang="en-IE" b="1" dirty="0">
                <a:solidFill>
                  <a:schemeClr val="accent5">
                    <a:lumMod val="40000"/>
                    <a:lumOff val="60000"/>
                  </a:schemeClr>
                </a:solidFill>
                <a:latin typeface="AstroDotBasic" panose="02000603000000000000" pitchFamily="2" charset="0"/>
              </a:endParaRPr>
            </a:p>
          </p:txBody>
        </p:sp>
        <p:sp>
          <p:nvSpPr>
            <p:cNvPr id="16" name="Tekstvak 15">
              <a:extLst>
                <a:ext uri="{FF2B5EF4-FFF2-40B4-BE49-F238E27FC236}">
                  <a16:creationId xmlns:a16="http://schemas.microsoft.com/office/drawing/2014/main" id="{06A34DB9-50DC-4A09-A5F7-2D91CC477AF5}"/>
                </a:ext>
              </a:extLst>
            </p:cNvPr>
            <p:cNvSpPr txBox="1"/>
            <p:nvPr/>
          </p:nvSpPr>
          <p:spPr>
            <a:xfrm>
              <a:off x="8396301" y="1592305"/>
              <a:ext cx="656185" cy="707886"/>
            </a:xfrm>
            <a:prstGeom prst="rect">
              <a:avLst/>
            </a:prstGeom>
            <a:noFill/>
          </p:spPr>
          <p:txBody>
            <a:bodyPr wrap="square" rtlCol="0">
              <a:spAutoFit/>
            </a:bodyPr>
            <a:lstStyle/>
            <a:p>
              <a:pPr algn="ctr"/>
              <a:r>
                <a:rPr lang="nl-BE" sz="4000" b="1" dirty="0">
                  <a:solidFill>
                    <a:srgbClr val="0070C0"/>
                  </a:solidFill>
                  <a:latin typeface="AstroDotBasic" panose="02000603000000000000" pitchFamily="2" charset="0"/>
                </a:rPr>
                <a:t>h</a:t>
              </a:r>
              <a:endParaRPr lang="en-IE" b="1" dirty="0">
                <a:solidFill>
                  <a:srgbClr val="0070C0"/>
                </a:solidFill>
                <a:latin typeface="AstroDotBasic" panose="02000603000000000000" pitchFamily="2" charset="0"/>
              </a:endParaRPr>
            </a:p>
          </p:txBody>
        </p:sp>
        <p:sp>
          <p:nvSpPr>
            <p:cNvPr id="17" name="Tekstvak 16">
              <a:extLst>
                <a:ext uri="{FF2B5EF4-FFF2-40B4-BE49-F238E27FC236}">
                  <a16:creationId xmlns:a16="http://schemas.microsoft.com/office/drawing/2014/main" id="{E7CB96B4-B971-4DB5-A835-8A2A77C4313B}"/>
                </a:ext>
              </a:extLst>
            </p:cNvPr>
            <p:cNvSpPr txBox="1"/>
            <p:nvPr/>
          </p:nvSpPr>
          <p:spPr>
            <a:xfrm>
              <a:off x="7406846" y="1076162"/>
              <a:ext cx="656185" cy="707886"/>
            </a:xfrm>
            <a:prstGeom prst="rect">
              <a:avLst/>
            </a:prstGeom>
            <a:noFill/>
          </p:spPr>
          <p:txBody>
            <a:bodyPr wrap="square" rtlCol="0">
              <a:spAutoFit/>
            </a:bodyPr>
            <a:lstStyle/>
            <a:p>
              <a:pPr algn="ctr"/>
              <a:r>
                <a:rPr lang="nl-BE" sz="4000" b="1" dirty="0">
                  <a:solidFill>
                    <a:schemeClr val="accent4"/>
                  </a:solidFill>
                  <a:latin typeface="AstroDotBasic" panose="02000603000000000000" pitchFamily="2" charset="0"/>
                </a:rPr>
                <a:t>i</a:t>
              </a:r>
              <a:endParaRPr lang="en-IE" b="1" dirty="0">
                <a:solidFill>
                  <a:schemeClr val="accent4"/>
                </a:solidFill>
                <a:latin typeface="AstroDotBasic" panose="02000603000000000000" pitchFamily="2" charset="0"/>
              </a:endParaRPr>
            </a:p>
          </p:txBody>
        </p:sp>
        <p:sp>
          <p:nvSpPr>
            <p:cNvPr id="18" name="Tekstvak 17">
              <a:extLst>
                <a:ext uri="{FF2B5EF4-FFF2-40B4-BE49-F238E27FC236}">
                  <a16:creationId xmlns:a16="http://schemas.microsoft.com/office/drawing/2014/main" id="{E10364B3-A7C6-40A1-9F9A-54B0334617A6}"/>
                </a:ext>
              </a:extLst>
            </p:cNvPr>
            <p:cNvSpPr txBox="1"/>
            <p:nvPr/>
          </p:nvSpPr>
          <p:spPr>
            <a:xfrm>
              <a:off x="6304215" y="1076162"/>
              <a:ext cx="656185" cy="707886"/>
            </a:xfrm>
            <a:prstGeom prst="rect">
              <a:avLst/>
            </a:prstGeom>
            <a:noFill/>
          </p:spPr>
          <p:txBody>
            <a:bodyPr wrap="square" rtlCol="0">
              <a:spAutoFit/>
            </a:bodyPr>
            <a:lstStyle/>
            <a:p>
              <a:pPr algn="ctr"/>
              <a:r>
                <a:rPr lang="nl-BE" sz="4000" b="1" dirty="0">
                  <a:solidFill>
                    <a:schemeClr val="accent2">
                      <a:lumMod val="75000"/>
                    </a:schemeClr>
                  </a:solidFill>
                  <a:latin typeface="AstroDotBasic" panose="02000603000000000000" pitchFamily="2" charset="0"/>
                </a:rPr>
                <a:t>j</a:t>
              </a:r>
              <a:endParaRPr lang="en-IE" b="1" dirty="0">
                <a:solidFill>
                  <a:schemeClr val="accent2">
                    <a:lumMod val="75000"/>
                  </a:schemeClr>
                </a:solidFill>
                <a:latin typeface="AstroDotBasic" panose="02000603000000000000" pitchFamily="2" charset="0"/>
              </a:endParaRPr>
            </a:p>
          </p:txBody>
        </p:sp>
        <p:sp>
          <p:nvSpPr>
            <p:cNvPr id="19" name="Tekstvak 18">
              <a:extLst>
                <a:ext uri="{FF2B5EF4-FFF2-40B4-BE49-F238E27FC236}">
                  <a16:creationId xmlns:a16="http://schemas.microsoft.com/office/drawing/2014/main" id="{38BD3AEC-B17E-430C-AF6F-4CF18E369C56}"/>
                </a:ext>
              </a:extLst>
            </p:cNvPr>
            <p:cNvSpPr txBox="1"/>
            <p:nvPr/>
          </p:nvSpPr>
          <p:spPr>
            <a:xfrm>
              <a:off x="5343562" y="1592305"/>
              <a:ext cx="656185" cy="707886"/>
            </a:xfrm>
            <a:prstGeom prst="rect">
              <a:avLst/>
            </a:prstGeom>
            <a:noFill/>
          </p:spPr>
          <p:txBody>
            <a:bodyPr wrap="square" rtlCol="0">
              <a:spAutoFit/>
            </a:bodyPr>
            <a:lstStyle/>
            <a:p>
              <a:pPr algn="ctr"/>
              <a:r>
                <a:rPr lang="nl-BE" sz="4000" b="1" dirty="0">
                  <a:solidFill>
                    <a:schemeClr val="accent5">
                      <a:lumMod val="40000"/>
                      <a:lumOff val="60000"/>
                    </a:schemeClr>
                  </a:solidFill>
                  <a:latin typeface="AstroDotBasic" panose="02000603000000000000" pitchFamily="2" charset="0"/>
                </a:rPr>
                <a:t>k</a:t>
              </a:r>
              <a:endParaRPr lang="en-IE" b="1" dirty="0">
                <a:solidFill>
                  <a:schemeClr val="accent5">
                    <a:lumMod val="40000"/>
                    <a:lumOff val="60000"/>
                  </a:schemeClr>
                </a:solidFill>
                <a:latin typeface="AstroDotBasic" panose="02000603000000000000" pitchFamily="2" charset="0"/>
              </a:endParaRPr>
            </a:p>
          </p:txBody>
        </p:sp>
        <p:sp>
          <p:nvSpPr>
            <p:cNvPr id="20" name="Tekstvak 19">
              <a:extLst>
                <a:ext uri="{FF2B5EF4-FFF2-40B4-BE49-F238E27FC236}">
                  <a16:creationId xmlns:a16="http://schemas.microsoft.com/office/drawing/2014/main" id="{48977BBB-A856-4DB1-8B33-9E6A926A87E9}"/>
                </a:ext>
              </a:extLst>
            </p:cNvPr>
            <p:cNvSpPr txBox="1"/>
            <p:nvPr/>
          </p:nvSpPr>
          <p:spPr>
            <a:xfrm>
              <a:off x="4819092" y="2492083"/>
              <a:ext cx="656185" cy="707886"/>
            </a:xfrm>
            <a:prstGeom prst="rect">
              <a:avLst/>
            </a:prstGeom>
            <a:noFill/>
          </p:spPr>
          <p:txBody>
            <a:bodyPr wrap="square" rtlCol="0">
              <a:spAutoFit/>
            </a:bodyPr>
            <a:lstStyle/>
            <a:p>
              <a:pPr algn="ctr"/>
              <a:r>
                <a:rPr lang="nl-BE" sz="4000" b="1" dirty="0">
                  <a:solidFill>
                    <a:srgbClr val="0070C0"/>
                  </a:solidFill>
                  <a:latin typeface="AstroDotBasic" panose="02000603000000000000" pitchFamily="2" charset="0"/>
                </a:rPr>
                <a:t>l</a:t>
              </a:r>
              <a:endParaRPr lang="en-IE" b="1" dirty="0">
                <a:solidFill>
                  <a:srgbClr val="0070C0"/>
                </a:solidFill>
                <a:latin typeface="AstroDotBasic" panose="02000603000000000000" pitchFamily="2" charset="0"/>
              </a:endParaRPr>
            </a:p>
          </p:txBody>
        </p:sp>
      </p:grpSp>
      <p:sp>
        <p:nvSpPr>
          <p:cNvPr id="21" name="Titel 1">
            <a:extLst>
              <a:ext uri="{FF2B5EF4-FFF2-40B4-BE49-F238E27FC236}">
                <a16:creationId xmlns:a16="http://schemas.microsoft.com/office/drawing/2014/main" id="{2790B376-EEFB-480F-98C7-F8886B5C97E1}"/>
              </a:ext>
            </a:extLst>
          </p:cNvPr>
          <p:cNvSpPr>
            <a:spLocks noGrp="1"/>
          </p:cNvSpPr>
          <p:nvPr>
            <p:ph type="title"/>
          </p:nvPr>
        </p:nvSpPr>
        <p:spPr>
          <a:xfrm>
            <a:off x="838199" y="365125"/>
            <a:ext cx="5808285" cy="1325563"/>
          </a:xfrm>
        </p:spPr>
        <p:txBody>
          <a:bodyPr/>
          <a:lstStyle/>
          <a:p>
            <a:r>
              <a:rPr lang="nl-BE" dirty="0"/>
              <a:t>A. Elementen en Huizen</a:t>
            </a:r>
          </a:p>
        </p:txBody>
      </p:sp>
      <p:sp>
        <p:nvSpPr>
          <p:cNvPr id="22" name="Tijdelijke aanduiding voor inhoud 2">
            <a:extLst>
              <a:ext uri="{FF2B5EF4-FFF2-40B4-BE49-F238E27FC236}">
                <a16:creationId xmlns:a16="http://schemas.microsoft.com/office/drawing/2014/main" id="{CEAF1C2A-16E5-49A4-8233-40516391CF45}"/>
              </a:ext>
            </a:extLst>
          </p:cNvPr>
          <p:cNvSpPr>
            <a:spLocks noGrp="1"/>
          </p:cNvSpPr>
          <p:nvPr>
            <p:ph idx="1"/>
          </p:nvPr>
        </p:nvSpPr>
        <p:spPr>
          <a:xfrm>
            <a:off x="850657" y="1913505"/>
            <a:ext cx="4244552" cy="4282440"/>
          </a:xfrm>
        </p:spPr>
        <p:txBody>
          <a:bodyPr>
            <a:normAutofit/>
          </a:bodyPr>
          <a:lstStyle/>
          <a:p>
            <a:pPr marL="0" indent="0">
              <a:buNone/>
            </a:pPr>
            <a:r>
              <a:rPr lang="nl-BE" sz="2400" dirty="0"/>
              <a:t>Altijd in vaste volgorde</a:t>
            </a:r>
          </a:p>
          <a:p>
            <a:pPr marL="452438" indent="-452438">
              <a:buFont typeface="Wingdings" panose="05000000000000000000" pitchFamily="2" charset="2"/>
              <a:buChar char=""/>
            </a:pPr>
            <a:endParaRPr lang="nl-BE" sz="2400" dirty="0"/>
          </a:p>
          <a:p>
            <a:pPr marL="452438" indent="-452438">
              <a:buFont typeface="Wingdings" panose="05000000000000000000" pitchFamily="2" charset="2"/>
              <a:buChar char=""/>
            </a:pPr>
            <a:r>
              <a:rPr lang="nl-BE" sz="2400" dirty="0"/>
              <a:t>Huis 1: </a:t>
            </a:r>
            <a:r>
              <a:rPr lang="nl-BE" sz="2400" dirty="0">
                <a:solidFill>
                  <a:schemeClr val="accent4"/>
                </a:solidFill>
              </a:rPr>
              <a:t>VUUR (Ram)</a:t>
            </a:r>
          </a:p>
          <a:p>
            <a:pPr marL="452438" indent="-452438">
              <a:buFont typeface="Wingdings" panose="05000000000000000000" pitchFamily="2" charset="2"/>
              <a:buChar char=""/>
            </a:pPr>
            <a:r>
              <a:rPr lang="nl-BE" sz="2400" dirty="0"/>
              <a:t>Huis 2: </a:t>
            </a:r>
            <a:r>
              <a:rPr lang="nl-BE" sz="2400" dirty="0">
                <a:solidFill>
                  <a:schemeClr val="accent2">
                    <a:lumMod val="75000"/>
                  </a:schemeClr>
                </a:solidFill>
              </a:rPr>
              <a:t>AARDE (Stier)</a:t>
            </a:r>
          </a:p>
          <a:p>
            <a:pPr marL="452438" indent="-452438">
              <a:buFont typeface="Wingdings" panose="05000000000000000000" pitchFamily="2" charset="2"/>
              <a:buChar char=""/>
            </a:pPr>
            <a:r>
              <a:rPr lang="nl-BE" sz="2400" dirty="0"/>
              <a:t>Huis 3: </a:t>
            </a:r>
            <a:r>
              <a:rPr lang="nl-BE" sz="2400" dirty="0">
                <a:solidFill>
                  <a:schemeClr val="accent5">
                    <a:lumMod val="60000"/>
                    <a:lumOff val="40000"/>
                  </a:schemeClr>
                </a:solidFill>
              </a:rPr>
              <a:t>LUCHT (Tweelingen)</a:t>
            </a:r>
          </a:p>
          <a:p>
            <a:pPr marL="452438" indent="-452438">
              <a:buFont typeface="Wingdings" panose="05000000000000000000" pitchFamily="2" charset="2"/>
              <a:buChar char=""/>
            </a:pPr>
            <a:r>
              <a:rPr lang="nl-BE" sz="2400" dirty="0"/>
              <a:t>Huis 4: </a:t>
            </a:r>
            <a:r>
              <a:rPr lang="nl-BE" sz="2400" dirty="0">
                <a:solidFill>
                  <a:srgbClr val="0070C0"/>
                </a:solidFill>
              </a:rPr>
              <a:t>WATER (Kreeft)</a:t>
            </a:r>
          </a:p>
          <a:p>
            <a:pPr marL="452438" indent="-452438">
              <a:buFont typeface="Wingdings" panose="05000000000000000000" pitchFamily="2" charset="2"/>
              <a:buChar char=""/>
            </a:pPr>
            <a:r>
              <a:rPr lang="nl-BE" sz="2400" dirty="0"/>
              <a:t>Huis 5: </a:t>
            </a:r>
            <a:r>
              <a:rPr lang="nl-BE" sz="2400" dirty="0">
                <a:solidFill>
                  <a:schemeClr val="accent4"/>
                </a:solidFill>
              </a:rPr>
              <a:t>VUUR (Leeuw)</a:t>
            </a:r>
          </a:p>
          <a:p>
            <a:pPr marL="452438" indent="-452438">
              <a:buFont typeface="Wingdings" panose="05000000000000000000" pitchFamily="2" charset="2"/>
              <a:buChar char=""/>
            </a:pPr>
            <a:r>
              <a:rPr lang="nl-BE" sz="2400" dirty="0"/>
              <a:t>Enz.</a:t>
            </a:r>
          </a:p>
        </p:txBody>
      </p:sp>
      <p:grpSp>
        <p:nvGrpSpPr>
          <p:cNvPr id="32" name="Groep 31">
            <a:extLst>
              <a:ext uri="{FF2B5EF4-FFF2-40B4-BE49-F238E27FC236}">
                <a16:creationId xmlns:a16="http://schemas.microsoft.com/office/drawing/2014/main" id="{1156A3DB-E6C1-4DE5-BC52-0F59D5B8D0E0}"/>
              </a:ext>
            </a:extLst>
          </p:cNvPr>
          <p:cNvGrpSpPr/>
          <p:nvPr/>
        </p:nvGrpSpPr>
        <p:grpSpPr>
          <a:xfrm>
            <a:off x="6617488" y="1785704"/>
            <a:ext cx="2891487" cy="2842351"/>
            <a:chOff x="6573789" y="1779076"/>
            <a:chExt cx="2891487" cy="2842351"/>
          </a:xfrm>
        </p:grpSpPr>
        <p:cxnSp>
          <p:nvCxnSpPr>
            <p:cNvPr id="33" name="Rechte verbindingslijn 32">
              <a:extLst>
                <a:ext uri="{FF2B5EF4-FFF2-40B4-BE49-F238E27FC236}">
                  <a16:creationId xmlns:a16="http://schemas.microsoft.com/office/drawing/2014/main" id="{700145A4-6B6D-4D61-8A34-32BFF418719E}"/>
                </a:ext>
              </a:extLst>
            </p:cNvPr>
            <p:cNvCxnSpPr>
              <a:cxnSpLocks/>
            </p:cNvCxnSpPr>
            <p:nvPr/>
          </p:nvCxnSpPr>
          <p:spPr>
            <a:xfrm flipV="1">
              <a:off x="6573789" y="1779076"/>
              <a:ext cx="2102243" cy="2163181"/>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34" name="Rechte verbindingslijn 33">
              <a:extLst>
                <a:ext uri="{FF2B5EF4-FFF2-40B4-BE49-F238E27FC236}">
                  <a16:creationId xmlns:a16="http://schemas.microsoft.com/office/drawing/2014/main" id="{66CCD2DE-53FD-4CBB-8CF6-068A01CF0B28}"/>
                </a:ext>
              </a:extLst>
            </p:cNvPr>
            <p:cNvCxnSpPr>
              <a:cxnSpLocks/>
            </p:cNvCxnSpPr>
            <p:nvPr/>
          </p:nvCxnSpPr>
          <p:spPr>
            <a:xfrm>
              <a:off x="6573789" y="3942256"/>
              <a:ext cx="2891487" cy="679171"/>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35" name="Rechte verbindingslijn 34">
              <a:extLst>
                <a:ext uri="{FF2B5EF4-FFF2-40B4-BE49-F238E27FC236}">
                  <a16:creationId xmlns:a16="http://schemas.microsoft.com/office/drawing/2014/main" id="{E5D3868E-2E15-4185-866E-C90701456CCA}"/>
                </a:ext>
              </a:extLst>
            </p:cNvPr>
            <p:cNvCxnSpPr>
              <a:cxnSpLocks/>
            </p:cNvCxnSpPr>
            <p:nvPr/>
          </p:nvCxnSpPr>
          <p:spPr>
            <a:xfrm flipH="1" flipV="1">
              <a:off x="8676032" y="1779076"/>
              <a:ext cx="754787" cy="2817639"/>
            </a:xfrm>
            <a:prstGeom prst="line">
              <a:avLst/>
            </a:prstGeom>
            <a:ln w="38100"/>
          </p:spPr>
          <p:style>
            <a:lnRef idx="1">
              <a:schemeClr val="accent4"/>
            </a:lnRef>
            <a:fillRef idx="0">
              <a:schemeClr val="accent4"/>
            </a:fillRef>
            <a:effectRef idx="0">
              <a:schemeClr val="accent4"/>
            </a:effectRef>
            <a:fontRef idx="minor">
              <a:schemeClr val="tx1"/>
            </a:fontRef>
          </p:style>
        </p:cxnSp>
      </p:grpSp>
      <p:grpSp>
        <p:nvGrpSpPr>
          <p:cNvPr id="36" name="Groep 35">
            <a:extLst>
              <a:ext uri="{FF2B5EF4-FFF2-40B4-BE49-F238E27FC236}">
                <a16:creationId xmlns:a16="http://schemas.microsoft.com/office/drawing/2014/main" id="{473D427C-7BCC-4C41-8480-134004611472}"/>
              </a:ext>
            </a:extLst>
          </p:cNvPr>
          <p:cNvGrpSpPr/>
          <p:nvPr/>
        </p:nvGrpSpPr>
        <p:grpSpPr>
          <a:xfrm rot="3596781">
            <a:off x="6838543" y="1541444"/>
            <a:ext cx="3560703" cy="3216543"/>
            <a:chOff x="6436495" y="1386532"/>
            <a:chExt cx="3560703" cy="3216543"/>
          </a:xfrm>
        </p:grpSpPr>
        <p:cxnSp>
          <p:nvCxnSpPr>
            <p:cNvPr id="37" name="Rechte verbindingslijn 36">
              <a:extLst>
                <a:ext uri="{FF2B5EF4-FFF2-40B4-BE49-F238E27FC236}">
                  <a16:creationId xmlns:a16="http://schemas.microsoft.com/office/drawing/2014/main" id="{0FD4A01B-3492-4214-A722-F1945076BB01}"/>
                </a:ext>
              </a:extLst>
            </p:cNvPr>
            <p:cNvCxnSpPr>
              <a:cxnSpLocks/>
            </p:cNvCxnSpPr>
            <p:nvPr/>
          </p:nvCxnSpPr>
          <p:spPr>
            <a:xfrm rot="19761532" flipV="1">
              <a:off x="6436495" y="2160277"/>
              <a:ext cx="2102243" cy="21631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BC0E50CF-5C98-4001-8899-05CF22E0CE3D}"/>
                </a:ext>
              </a:extLst>
            </p:cNvPr>
            <p:cNvCxnSpPr>
              <a:cxnSpLocks/>
            </p:cNvCxnSpPr>
            <p:nvPr/>
          </p:nvCxnSpPr>
          <p:spPr>
            <a:xfrm rot="19761532">
              <a:off x="7105711" y="3923904"/>
              <a:ext cx="2891487" cy="67917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30504438-E9B0-4A3B-89E5-90C2E8ED63DC}"/>
                </a:ext>
              </a:extLst>
            </p:cNvPr>
            <p:cNvCxnSpPr>
              <a:cxnSpLocks/>
            </p:cNvCxnSpPr>
            <p:nvPr/>
          </p:nvCxnSpPr>
          <p:spPr>
            <a:xfrm rot="19761532" flipH="1" flipV="1">
              <a:off x="8506060" y="1386532"/>
              <a:ext cx="754787" cy="2817639"/>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40" name="Groep 39">
            <a:extLst>
              <a:ext uri="{FF2B5EF4-FFF2-40B4-BE49-F238E27FC236}">
                <a16:creationId xmlns:a16="http://schemas.microsoft.com/office/drawing/2014/main" id="{33B43F35-FC24-41D2-A4F4-FD3F04B02D4C}"/>
              </a:ext>
            </a:extLst>
          </p:cNvPr>
          <p:cNvGrpSpPr/>
          <p:nvPr/>
        </p:nvGrpSpPr>
        <p:grpSpPr>
          <a:xfrm>
            <a:off x="7122374" y="1608563"/>
            <a:ext cx="3196907" cy="3505125"/>
            <a:chOff x="7115746" y="1601935"/>
            <a:chExt cx="3196907" cy="3505125"/>
          </a:xfrm>
        </p:grpSpPr>
        <p:cxnSp>
          <p:nvCxnSpPr>
            <p:cNvPr id="41" name="Rechte verbindingslijn 40">
              <a:extLst>
                <a:ext uri="{FF2B5EF4-FFF2-40B4-BE49-F238E27FC236}">
                  <a16:creationId xmlns:a16="http://schemas.microsoft.com/office/drawing/2014/main" id="{113C6E6C-9DEA-4851-8462-1E076E65E88D}"/>
                </a:ext>
              </a:extLst>
            </p:cNvPr>
            <p:cNvCxnSpPr>
              <a:cxnSpLocks/>
            </p:cNvCxnSpPr>
            <p:nvPr/>
          </p:nvCxnSpPr>
          <p:spPr>
            <a:xfrm rot="3743616" flipV="1">
              <a:off x="7480720" y="1571466"/>
              <a:ext cx="2102243" cy="2163181"/>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20C5ADF5-D281-49CE-83CC-8544A2F8F682}"/>
                </a:ext>
              </a:extLst>
            </p:cNvPr>
            <p:cNvCxnSpPr>
              <a:cxnSpLocks/>
            </p:cNvCxnSpPr>
            <p:nvPr/>
          </p:nvCxnSpPr>
          <p:spPr>
            <a:xfrm rot="3743616">
              <a:off x="6009588" y="3321731"/>
              <a:ext cx="2891487" cy="679171"/>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A38530CB-9D5F-47EB-BFCC-3D63F2543DD8}"/>
                </a:ext>
              </a:extLst>
            </p:cNvPr>
            <p:cNvCxnSpPr>
              <a:cxnSpLocks/>
            </p:cNvCxnSpPr>
            <p:nvPr/>
          </p:nvCxnSpPr>
          <p:spPr>
            <a:xfrm rot="3743616" flipH="1" flipV="1">
              <a:off x="8526440" y="2661755"/>
              <a:ext cx="754787" cy="2817639"/>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6" name="Groep 5">
            <a:extLst>
              <a:ext uri="{FF2B5EF4-FFF2-40B4-BE49-F238E27FC236}">
                <a16:creationId xmlns:a16="http://schemas.microsoft.com/office/drawing/2014/main" id="{5349E191-43E5-4FD7-BCDD-9D93AD0089AD}"/>
              </a:ext>
            </a:extLst>
          </p:cNvPr>
          <p:cNvGrpSpPr/>
          <p:nvPr/>
        </p:nvGrpSpPr>
        <p:grpSpPr>
          <a:xfrm>
            <a:off x="7105185" y="1784902"/>
            <a:ext cx="2855619" cy="2928854"/>
            <a:chOff x="7105185" y="1784902"/>
            <a:chExt cx="2855619" cy="2928854"/>
          </a:xfrm>
        </p:grpSpPr>
        <p:cxnSp>
          <p:nvCxnSpPr>
            <p:cNvPr id="45" name="Rechte verbindingslijn 44">
              <a:extLst>
                <a:ext uri="{FF2B5EF4-FFF2-40B4-BE49-F238E27FC236}">
                  <a16:creationId xmlns:a16="http://schemas.microsoft.com/office/drawing/2014/main" id="{717D6D49-D316-454D-8906-B8A135EFBA3A}"/>
                </a:ext>
              </a:extLst>
            </p:cNvPr>
            <p:cNvCxnSpPr>
              <a:cxnSpLocks/>
            </p:cNvCxnSpPr>
            <p:nvPr/>
          </p:nvCxnSpPr>
          <p:spPr>
            <a:xfrm flipV="1">
              <a:off x="7105185" y="1784902"/>
              <a:ext cx="721525" cy="2928854"/>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Rechte verbindingslijn 45">
              <a:extLst>
                <a:ext uri="{FF2B5EF4-FFF2-40B4-BE49-F238E27FC236}">
                  <a16:creationId xmlns:a16="http://schemas.microsoft.com/office/drawing/2014/main" id="{CD581A65-8777-4656-8820-4094B301976B}"/>
                </a:ext>
              </a:extLst>
            </p:cNvPr>
            <p:cNvCxnSpPr>
              <a:cxnSpLocks/>
            </p:cNvCxnSpPr>
            <p:nvPr/>
          </p:nvCxnSpPr>
          <p:spPr>
            <a:xfrm flipV="1">
              <a:off x="7122290" y="3807806"/>
              <a:ext cx="2838514" cy="874534"/>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F930B05C-573B-4864-B32D-288C659A6BE3}"/>
                </a:ext>
              </a:extLst>
            </p:cNvPr>
            <p:cNvCxnSpPr>
              <a:cxnSpLocks/>
            </p:cNvCxnSpPr>
            <p:nvPr/>
          </p:nvCxnSpPr>
          <p:spPr>
            <a:xfrm flipH="1" flipV="1">
              <a:off x="7826710" y="1784902"/>
              <a:ext cx="2091877" cy="2018984"/>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1345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9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365127"/>
            <a:ext cx="10668000" cy="1325563"/>
          </a:xfrm>
        </p:spPr>
        <p:txBody>
          <a:bodyPr>
            <a:normAutofit/>
          </a:bodyPr>
          <a:lstStyle/>
          <a:p>
            <a:r>
              <a:rPr lang="nl-BE" dirty="0"/>
              <a:t>B. Kruisen of Modaliteiten</a:t>
            </a:r>
          </a:p>
        </p:txBody>
      </p:sp>
      <p:sp>
        <p:nvSpPr>
          <p:cNvPr id="6" name="Tijdelijke aanduiding voor inhoud 5">
            <a:extLst>
              <a:ext uri="{FF2B5EF4-FFF2-40B4-BE49-F238E27FC236}">
                <a16:creationId xmlns:a16="http://schemas.microsoft.com/office/drawing/2014/main" id="{CAA4D5C2-4DDC-48D4-B10B-8367261F775D}"/>
              </a:ext>
            </a:extLst>
          </p:cNvPr>
          <p:cNvSpPr>
            <a:spLocks noGrp="1"/>
          </p:cNvSpPr>
          <p:nvPr>
            <p:ph sz="half" idx="1"/>
          </p:nvPr>
        </p:nvSpPr>
        <p:spPr>
          <a:xfrm>
            <a:off x="822958" y="1830346"/>
            <a:ext cx="10789921" cy="4947643"/>
          </a:xfrm>
        </p:spPr>
        <p:txBody>
          <a:bodyPr>
            <a:normAutofit fontScale="92500" lnSpcReduction="20000"/>
          </a:bodyPr>
          <a:lstStyle/>
          <a:p>
            <a:pPr marL="450850" indent="-450850">
              <a:buFont typeface="Wingdings" panose="05000000000000000000" pitchFamily="2" charset="2"/>
              <a:buChar char="«"/>
              <a:tabLst>
                <a:tab pos="3771900" algn="l"/>
              </a:tabLst>
            </a:pPr>
            <a:r>
              <a:rPr lang="nl-BE" b="1" dirty="0"/>
              <a:t>HOOFD (Cardinal)</a:t>
            </a:r>
            <a:r>
              <a:rPr lang="nl-BE" dirty="0"/>
              <a:t>	willen leiden en vorm geven. Het zijn </a:t>
            </a:r>
            <a:r>
              <a:rPr lang="nl-BE" dirty="0" err="1"/>
              <a:t>opstarters</a:t>
            </a:r>
            <a:r>
              <a:rPr lang="nl-BE" dirty="0"/>
              <a:t> en 	initiators. Ze werken naar een doel en zijn 	ambitieus en resultaatgericht.</a:t>
            </a:r>
          </a:p>
          <a:p>
            <a:pPr marL="450850" indent="-450850">
              <a:buNone/>
              <a:tabLst>
                <a:tab pos="3771900" algn="l"/>
              </a:tabLst>
            </a:pPr>
            <a:endParaRPr lang="nl-BE" dirty="0"/>
          </a:p>
          <a:p>
            <a:pPr marL="450850" indent="-450850">
              <a:buFont typeface="Wingdings" panose="05000000000000000000" pitchFamily="2" charset="2"/>
              <a:buChar char="«"/>
              <a:tabLst>
                <a:tab pos="3771900" algn="l"/>
              </a:tabLst>
            </a:pPr>
            <a:r>
              <a:rPr lang="nl-BE" b="1" dirty="0"/>
              <a:t>VAST (Fix)</a:t>
            </a:r>
            <a:r>
              <a:rPr lang="nl-BE" dirty="0"/>
              <a:t>	willen verder opbouwen op wat er al bestaat en 	efficiënter ordenen. Ze zijn </a:t>
            </a:r>
            <a:r>
              <a:rPr lang="nl-BE" dirty="0" err="1"/>
              <a:t>behoudensgezind</a:t>
            </a:r>
            <a:r>
              <a:rPr lang="nl-BE" dirty="0"/>
              <a:t> 	(status quo) en reageren naargelang de 	omstandigheden (die kunnen verschillen).</a:t>
            </a:r>
          </a:p>
          <a:p>
            <a:pPr marL="450850" indent="-450850">
              <a:buNone/>
              <a:tabLst>
                <a:tab pos="3771900" algn="l"/>
              </a:tabLst>
            </a:pPr>
            <a:endParaRPr lang="nl-BE" dirty="0"/>
          </a:p>
          <a:p>
            <a:pPr marL="450850" indent="-450850">
              <a:buFont typeface="Wingdings" panose="05000000000000000000" pitchFamily="2" charset="2"/>
              <a:buChar char="«"/>
              <a:tabLst>
                <a:tab pos="3771900" algn="l"/>
              </a:tabLst>
            </a:pPr>
            <a:r>
              <a:rPr lang="nl-BE" b="1" dirty="0"/>
              <a:t>BEWEEGLIJK (</a:t>
            </a:r>
            <a:r>
              <a:rPr lang="nl-BE" b="1" dirty="0" err="1"/>
              <a:t>Mutable</a:t>
            </a:r>
            <a:r>
              <a:rPr lang="nl-BE" b="1" dirty="0"/>
              <a:t>) </a:t>
            </a:r>
            <a:r>
              <a:rPr lang="nl-BE" dirty="0"/>
              <a:t>	gaan voor verandering en vernieuwing. Ze kunnen 	zich makkelijk aanpassen en het ene voor het 	andere inwisselen (bv. spullen of een woonplaats). 	Ze aligneren hun daden naargelang het proces zich 	ontvouwt (in het moment).</a:t>
            </a:r>
            <a:endParaRPr lang="en-IE" dirty="0"/>
          </a:p>
        </p:txBody>
      </p:sp>
    </p:spTree>
    <p:extLst>
      <p:ext uri="{BB962C8B-B14F-4D97-AF65-F5344CB8AC3E}">
        <p14:creationId xmlns:p14="http://schemas.microsoft.com/office/powerpoint/2010/main" val="344274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515012"/>
            <a:ext cx="10617778" cy="1325563"/>
          </a:xfrm>
        </p:spPr>
        <p:txBody>
          <a:bodyPr>
            <a:normAutofit/>
          </a:bodyPr>
          <a:lstStyle/>
          <a:p>
            <a:r>
              <a:rPr lang="nl-BE" dirty="0"/>
              <a:t>B. Kruisen en Tekens</a:t>
            </a:r>
          </a:p>
        </p:txBody>
      </p:sp>
      <p:graphicFrame>
        <p:nvGraphicFramePr>
          <p:cNvPr id="4" name="Table 3"/>
          <p:cNvGraphicFramePr>
            <a:graphicFrameLocks noGrp="1"/>
          </p:cNvGraphicFramePr>
          <p:nvPr>
            <p:extLst>
              <p:ext uri="{D42A27DB-BD31-4B8C-83A1-F6EECF244321}">
                <p14:modId xmlns:p14="http://schemas.microsoft.com/office/powerpoint/2010/main" val="126545701"/>
              </p:ext>
            </p:extLst>
          </p:nvPr>
        </p:nvGraphicFramePr>
        <p:xfrm>
          <a:off x="877536" y="2447387"/>
          <a:ext cx="10617778" cy="2834640"/>
        </p:xfrm>
        <a:graphic>
          <a:graphicData uri="http://schemas.openxmlformats.org/drawingml/2006/table">
            <a:tbl>
              <a:tblPr firstRow="1" bandRow="1">
                <a:tableStyleId>{8A107856-5554-42FB-B03E-39F5DBC370BA}</a:tableStyleId>
              </a:tblPr>
              <a:tblGrid>
                <a:gridCol w="2103170">
                  <a:extLst>
                    <a:ext uri="{9D8B030D-6E8A-4147-A177-3AD203B41FA5}">
                      <a16:colId xmlns:a16="http://schemas.microsoft.com/office/drawing/2014/main" val="20000"/>
                    </a:ext>
                  </a:extLst>
                </a:gridCol>
                <a:gridCol w="2128652">
                  <a:extLst>
                    <a:ext uri="{9D8B030D-6E8A-4147-A177-3AD203B41FA5}">
                      <a16:colId xmlns:a16="http://schemas.microsoft.com/office/drawing/2014/main" val="20001"/>
                    </a:ext>
                  </a:extLst>
                </a:gridCol>
                <a:gridCol w="2128652">
                  <a:extLst>
                    <a:ext uri="{9D8B030D-6E8A-4147-A177-3AD203B41FA5}">
                      <a16:colId xmlns:a16="http://schemas.microsoft.com/office/drawing/2014/main" val="20002"/>
                    </a:ext>
                  </a:extLst>
                </a:gridCol>
                <a:gridCol w="2128652">
                  <a:extLst>
                    <a:ext uri="{9D8B030D-6E8A-4147-A177-3AD203B41FA5}">
                      <a16:colId xmlns:a16="http://schemas.microsoft.com/office/drawing/2014/main" val="20003"/>
                    </a:ext>
                  </a:extLst>
                </a:gridCol>
                <a:gridCol w="2128652">
                  <a:extLst>
                    <a:ext uri="{9D8B030D-6E8A-4147-A177-3AD203B41FA5}">
                      <a16:colId xmlns:a16="http://schemas.microsoft.com/office/drawing/2014/main" val="820948762"/>
                    </a:ext>
                  </a:extLst>
                </a:gridCol>
              </a:tblGrid>
              <a:tr h="728437">
                <a:tc>
                  <a:txBody>
                    <a:bodyPr/>
                    <a:lstStyle/>
                    <a:p>
                      <a:pPr algn="ctr"/>
                      <a:r>
                        <a:rPr lang="nl-BE" sz="2800" b="0" dirty="0">
                          <a:solidFill>
                            <a:schemeClr val="tx1"/>
                          </a:solidFill>
                        </a:rPr>
                        <a:t>HOOFD</a:t>
                      </a:r>
                    </a:p>
                  </a:txBody>
                  <a:tcPr anchor="ctr"/>
                </a:tc>
                <a:tc>
                  <a:txBody>
                    <a:bodyPr/>
                    <a:lstStyle/>
                    <a:p>
                      <a:pPr algn="ctr"/>
                      <a:r>
                        <a:rPr lang="nl-BE" sz="2800" b="0" dirty="0">
                          <a:solidFill>
                            <a:schemeClr val="accent4"/>
                          </a:solidFill>
                        </a:rPr>
                        <a:t>Ram</a:t>
                      </a:r>
                    </a:p>
                    <a:p>
                      <a:pPr algn="ctr"/>
                      <a:r>
                        <a:rPr lang="nl-BE" sz="2800" b="0" dirty="0">
                          <a:solidFill>
                            <a:schemeClr val="accent4"/>
                          </a:solidFill>
                          <a:sym typeface="Wingdings" panose="05000000000000000000" pitchFamily="2" charset="2"/>
                        </a:rPr>
                        <a:t></a:t>
                      </a:r>
                      <a:endParaRPr lang="nl-BE" sz="2800" b="0" dirty="0">
                        <a:solidFill>
                          <a:schemeClr val="accent4"/>
                        </a:solidFill>
                      </a:endParaRPr>
                    </a:p>
                  </a:txBody>
                  <a:tcPr anchor="ctr"/>
                </a:tc>
                <a:tc>
                  <a:txBody>
                    <a:bodyPr/>
                    <a:lstStyle/>
                    <a:p>
                      <a:pPr algn="ctr"/>
                      <a:r>
                        <a:rPr lang="nl-BE" sz="2800" b="0" dirty="0">
                          <a:solidFill>
                            <a:schemeClr val="accent1"/>
                          </a:solidFill>
                        </a:rPr>
                        <a:t>Kreeft</a:t>
                      </a:r>
                    </a:p>
                    <a:p>
                      <a:pPr algn="ctr"/>
                      <a:r>
                        <a:rPr lang="nl-BE" sz="2800" b="0" dirty="0">
                          <a:solidFill>
                            <a:schemeClr val="accent1"/>
                          </a:solidFill>
                          <a:sym typeface="Wingdings" panose="05000000000000000000" pitchFamily="2" charset="2"/>
                        </a:rPr>
                        <a:t></a:t>
                      </a:r>
                      <a:endParaRPr lang="nl-BE" sz="2800" b="0" dirty="0">
                        <a:solidFill>
                          <a:schemeClr val="accent1"/>
                        </a:solidFill>
                      </a:endParaRPr>
                    </a:p>
                  </a:txBody>
                  <a:tcPr anchor="ctr"/>
                </a:tc>
                <a:tc>
                  <a:txBody>
                    <a:bodyPr/>
                    <a:lstStyle/>
                    <a:p>
                      <a:pPr algn="ctr"/>
                      <a:r>
                        <a:rPr lang="nl-BE" sz="2800" b="0" dirty="0">
                          <a:solidFill>
                            <a:srgbClr val="00B0F0"/>
                          </a:solidFill>
                        </a:rPr>
                        <a:t>Weegschaal</a:t>
                      </a:r>
                    </a:p>
                    <a:p>
                      <a:pPr algn="ctr"/>
                      <a:r>
                        <a:rPr lang="nl-BE" sz="2800" b="0" dirty="0">
                          <a:solidFill>
                            <a:srgbClr val="00B0F0"/>
                          </a:solidFill>
                          <a:sym typeface="Wingdings" panose="05000000000000000000" pitchFamily="2" charset="2"/>
                        </a:rPr>
                        <a:t></a:t>
                      </a:r>
                      <a:endParaRPr lang="nl-BE" sz="2800" b="0" dirty="0">
                        <a:solidFill>
                          <a:srgbClr val="00B0F0"/>
                        </a:solidFill>
                      </a:endParaRPr>
                    </a:p>
                  </a:txBody>
                  <a:tcPr anchor="ctr"/>
                </a:tc>
                <a:tc>
                  <a:txBody>
                    <a:bodyPr/>
                    <a:lstStyle/>
                    <a:p>
                      <a:pPr algn="ctr"/>
                      <a:r>
                        <a:rPr lang="nl-BE" sz="2800" b="0" dirty="0">
                          <a:solidFill>
                            <a:schemeClr val="accent4">
                              <a:lumMod val="50000"/>
                            </a:schemeClr>
                          </a:solidFill>
                        </a:rPr>
                        <a:t>Steenbok</a:t>
                      </a:r>
                    </a:p>
                    <a:p>
                      <a:pPr algn="ctr"/>
                      <a:r>
                        <a:rPr lang="nl-BE" sz="2800" b="0" dirty="0">
                          <a:solidFill>
                            <a:schemeClr val="accent4">
                              <a:lumMod val="50000"/>
                            </a:schemeClr>
                          </a:solidFill>
                          <a:sym typeface="Wingdings" panose="05000000000000000000" pitchFamily="2" charset="2"/>
                        </a:rPr>
                        <a:t></a:t>
                      </a:r>
                      <a:endParaRPr lang="nl-BE" sz="2800" b="0" dirty="0">
                        <a:solidFill>
                          <a:schemeClr val="accent4">
                            <a:lumMod val="50000"/>
                          </a:schemeClr>
                        </a:solidFill>
                      </a:endParaRPr>
                    </a:p>
                  </a:txBody>
                  <a:tcPr anchor="ctr"/>
                </a:tc>
                <a:extLst>
                  <a:ext uri="{0D108BD9-81ED-4DB2-BD59-A6C34878D82A}">
                    <a16:rowId xmlns:a16="http://schemas.microsoft.com/office/drawing/2014/main" val="10000"/>
                  </a:ext>
                </a:extLst>
              </a:tr>
              <a:tr h="728437">
                <a:tc>
                  <a:txBody>
                    <a:bodyPr/>
                    <a:lstStyle/>
                    <a:p>
                      <a:pPr algn="ctr"/>
                      <a:r>
                        <a:rPr lang="nl-BE" sz="2800" dirty="0">
                          <a:solidFill>
                            <a:schemeClr val="tx1"/>
                          </a:solidFill>
                        </a:rPr>
                        <a:t>VAST</a:t>
                      </a:r>
                      <a:endParaRPr lang="nl-BE" sz="2800" b="1" dirty="0">
                        <a:solidFill>
                          <a:schemeClr val="tx1"/>
                        </a:solidFill>
                      </a:endParaRPr>
                    </a:p>
                  </a:txBody>
                  <a:tcPr anchor="ctr"/>
                </a:tc>
                <a:tc>
                  <a:txBody>
                    <a:bodyPr/>
                    <a:lstStyle/>
                    <a:p>
                      <a:pPr algn="ctr"/>
                      <a:r>
                        <a:rPr lang="nl-BE" sz="2800" dirty="0">
                          <a:solidFill>
                            <a:schemeClr val="accent4">
                              <a:lumMod val="50000"/>
                            </a:schemeClr>
                          </a:solidFill>
                        </a:rPr>
                        <a:t>Stier</a:t>
                      </a:r>
                    </a:p>
                    <a:p>
                      <a:pPr algn="ctr"/>
                      <a:r>
                        <a:rPr lang="nl-BE" sz="2800" dirty="0">
                          <a:solidFill>
                            <a:schemeClr val="accent4">
                              <a:lumMod val="50000"/>
                            </a:schemeClr>
                          </a:solidFill>
                          <a:sym typeface="Wingdings" panose="05000000000000000000" pitchFamily="2" charset="2"/>
                        </a:rPr>
                        <a:t></a:t>
                      </a:r>
                      <a:endParaRPr lang="nl-BE" sz="2800" dirty="0">
                        <a:solidFill>
                          <a:schemeClr val="accent4">
                            <a:lumMod val="50000"/>
                          </a:schemeClr>
                        </a:solidFill>
                      </a:endParaRPr>
                    </a:p>
                  </a:txBody>
                  <a:tcPr anchor="ctr"/>
                </a:tc>
                <a:tc>
                  <a:txBody>
                    <a:bodyPr/>
                    <a:lstStyle/>
                    <a:p>
                      <a:pPr algn="ctr"/>
                      <a:r>
                        <a:rPr lang="nl-BE" sz="2800" b="0" dirty="0">
                          <a:solidFill>
                            <a:schemeClr val="accent4"/>
                          </a:solidFill>
                        </a:rPr>
                        <a:t>Leeuw</a:t>
                      </a:r>
                    </a:p>
                    <a:p>
                      <a:pPr algn="ctr"/>
                      <a:r>
                        <a:rPr lang="nl-BE" sz="2800" b="0" dirty="0">
                          <a:solidFill>
                            <a:schemeClr val="accent4"/>
                          </a:solidFill>
                          <a:sym typeface="Wingdings" panose="05000000000000000000" pitchFamily="2" charset="2"/>
                        </a:rPr>
                        <a:t></a:t>
                      </a:r>
                      <a:endParaRPr lang="nl-BE" sz="2800" b="0" dirty="0">
                        <a:solidFill>
                          <a:schemeClr val="accent4"/>
                        </a:solidFill>
                      </a:endParaRPr>
                    </a:p>
                  </a:txBody>
                  <a:tcPr anchor="ctr"/>
                </a:tc>
                <a:tc>
                  <a:txBody>
                    <a:bodyPr/>
                    <a:lstStyle/>
                    <a:p>
                      <a:pPr algn="ctr"/>
                      <a:r>
                        <a:rPr lang="nl-BE" sz="2800" dirty="0">
                          <a:solidFill>
                            <a:schemeClr val="accent1"/>
                          </a:solidFill>
                        </a:rPr>
                        <a:t>Schorpioen</a:t>
                      </a:r>
                    </a:p>
                    <a:p>
                      <a:pPr algn="ctr"/>
                      <a:r>
                        <a:rPr lang="nl-BE" sz="2800" dirty="0">
                          <a:solidFill>
                            <a:schemeClr val="accent1"/>
                          </a:solidFill>
                          <a:sym typeface="Wingdings" panose="05000000000000000000" pitchFamily="2" charset="2"/>
                        </a:rPr>
                        <a:t></a:t>
                      </a:r>
                      <a:endParaRPr lang="nl-BE" sz="2800" dirty="0">
                        <a:solidFill>
                          <a:schemeClr val="accent1"/>
                        </a:solidFill>
                      </a:endParaRPr>
                    </a:p>
                  </a:txBody>
                  <a:tcPr anchor="ctr"/>
                </a:tc>
                <a:tc>
                  <a:txBody>
                    <a:bodyPr/>
                    <a:lstStyle/>
                    <a:p>
                      <a:pPr algn="ctr"/>
                      <a:r>
                        <a:rPr lang="nl-BE" sz="2800" dirty="0">
                          <a:solidFill>
                            <a:srgbClr val="00B0F0"/>
                          </a:solidFill>
                        </a:rPr>
                        <a:t>Waterman</a:t>
                      </a:r>
                    </a:p>
                    <a:p>
                      <a:pPr algn="ctr"/>
                      <a:r>
                        <a:rPr lang="nl-BE" sz="2800" dirty="0">
                          <a:solidFill>
                            <a:srgbClr val="00B0F0"/>
                          </a:solidFill>
                          <a:sym typeface="Wingdings" panose="05000000000000000000" pitchFamily="2" charset="2"/>
                        </a:rPr>
                        <a:t></a:t>
                      </a:r>
                      <a:endParaRPr lang="nl-BE" sz="2800" dirty="0">
                        <a:solidFill>
                          <a:srgbClr val="00B0F0"/>
                        </a:solidFill>
                      </a:endParaRPr>
                    </a:p>
                  </a:txBody>
                  <a:tcPr anchor="ctr"/>
                </a:tc>
                <a:extLst>
                  <a:ext uri="{0D108BD9-81ED-4DB2-BD59-A6C34878D82A}">
                    <a16:rowId xmlns:a16="http://schemas.microsoft.com/office/drawing/2014/main" val="10001"/>
                  </a:ext>
                </a:extLst>
              </a:tr>
              <a:tr h="728437">
                <a:tc>
                  <a:txBody>
                    <a:bodyPr/>
                    <a:lstStyle/>
                    <a:p>
                      <a:pPr algn="ctr"/>
                      <a:r>
                        <a:rPr lang="nl-BE" sz="2800" dirty="0">
                          <a:solidFill>
                            <a:schemeClr val="tx1"/>
                          </a:solidFill>
                        </a:rPr>
                        <a:t>BEWEEGLIJK</a:t>
                      </a:r>
                      <a:endParaRPr lang="nl-BE" sz="2800" b="1" dirty="0">
                        <a:solidFill>
                          <a:schemeClr val="tx1"/>
                        </a:solidFill>
                      </a:endParaRPr>
                    </a:p>
                  </a:txBody>
                  <a:tcPr anchor="ctr"/>
                </a:tc>
                <a:tc>
                  <a:txBody>
                    <a:bodyPr/>
                    <a:lstStyle/>
                    <a:p>
                      <a:pPr algn="ctr"/>
                      <a:r>
                        <a:rPr lang="nl-BE" sz="2800" dirty="0">
                          <a:solidFill>
                            <a:srgbClr val="00B0F0"/>
                          </a:solidFill>
                        </a:rPr>
                        <a:t>Tweelingen </a:t>
                      </a:r>
                    </a:p>
                    <a:p>
                      <a:pPr algn="ctr"/>
                      <a:r>
                        <a:rPr lang="nl-BE" sz="2800" dirty="0">
                          <a:solidFill>
                            <a:srgbClr val="00B0F0"/>
                          </a:solidFill>
                          <a:sym typeface="Wingdings" panose="05000000000000000000" pitchFamily="2" charset="2"/>
                        </a:rPr>
                        <a:t></a:t>
                      </a:r>
                      <a:endParaRPr lang="nl-BE" sz="2800" dirty="0">
                        <a:solidFill>
                          <a:srgbClr val="00B0F0"/>
                        </a:solidFill>
                      </a:endParaRPr>
                    </a:p>
                  </a:txBody>
                  <a:tcPr anchor="ctr"/>
                </a:tc>
                <a:tc>
                  <a:txBody>
                    <a:bodyPr/>
                    <a:lstStyle/>
                    <a:p>
                      <a:pPr algn="ctr"/>
                      <a:r>
                        <a:rPr lang="nl-BE" sz="2800" dirty="0">
                          <a:solidFill>
                            <a:schemeClr val="accent4">
                              <a:lumMod val="50000"/>
                            </a:schemeClr>
                          </a:solidFill>
                        </a:rPr>
                        <a:t> Maagd</a:t>
                      </a:r>
                    </a:p>
                    <a:p>
                      <a:pPr algn="ctr"/>
                      <a:r>
                        <a:rPr lang="nl-BE" sz="2800" dirty="0">
                          <a:solidFill>
                            <a:schemeClr val="accent4">
                              <a:lumMod val="50000"/>
                            </a:schemeClr>
                          </a:solidFill>
                          <a:sym typeface="Wingdings" panose="05000000000000000000" pitchFamily="2" charset="2"/>
                        </a:rPr>
                        <a:t></a:t>
                      </a:r>
                      <a:endParaRPr lang="nl-BE" sz="2800" dirty="0">
                        <a:solidFill>
                          <a:srgbClr val="00B0F0"/>
                        </a:solidFill>
                      </a:endParaRPr>
                    </a:p>
                  </a:txBody>
                  <a:tcPr anchor="ctr"/>
                </a:tc>
                <a:tc>
                  <a:txBody>
                    <a:bodyPr/>
                    <a:lstStyle/>
                    <a:p>
                      <a:pPr algn="ctr"/>
                      <a:r>
                        <a:rPr lang="nl-BE" sz="2800" b="0" dirty="0">
                          <a:solidFill>
                            <a:schemeClr val="accent4"/>
                          </a:solidFill>
                        </a:rPr>
                        <a:t>Boogschutter</a:t>
                      </a:r>
                    </a:p>
                    <a:p>
                      <a:pPr algn="ctr"/>
                      <a:r>
                        <a:rPr lang="nl-BE" sz="2800" b="0" dirty="0">
                          <a:solidFill>
                            <a:schemeClr val="accent4"/>
                          </a:solidFill>
                          <a:sym typeface="Wingdings" panose="05000000000000000000" pitchFamily="2" charset="2"/>
                        </a:rPr>
                        <a:t></a:t>
                      </a:r>
                    </a:p>
                  </a:txBody>
                  <a:tcPr anchor="ctr"/>
                </a:tc>
                <a:tc>
                  <a:txBody>
                    <a:bodyPr/>
                    <a:lstStyle/>
                    <a:p>
                      <a:pPr algn="ctr"/>
                      <a:r>
                        <a:rPr lang="nl-BE" sz="2800" dirty="0">
                          <a:solidFill>
                            <a:schemeClr val="accent1"/>
                          </a:solidFill>
                        </a:rPr>
                        <a:t>Vissen</a:t>
                      </a:r>
                    </a:p>
                    <a:p>
                      <a:pPr algn="ctr"/>
                      <a:r>
                        <a:rPr lang="nl-BE" sz="2800" dirty="0">
                          <a:solidFill>
                            <a:schemeClr val="accent1"/>
                          </a:solidFill>
                          <a:sym typeface="Wingdings" panose="05000000000000000000" pitchFamily="2" charset="2"/>
                        </a:rPr>
                        <a:t></a:t>
                      </a:r>
                      <a:endParaRPr lang="nl-BE" sz="2800" dirty="0">
                        <a:solidFill>
                          <a:schemeClr val="accent1"/>
                        </a:solidFill>
                      </a:endParaRP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2557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515012"/>
            <a:ext cx="10617778" cy="1325563"/>
          </a:xfrm>
        </p:spPr>
        <p:txBody>
          <a:bodyPr>
            <a:normAutofit/>
          </a:bodyPr>
          <a:lstStyle/>
          <a:p>
            <a:r>
              <a:rPr lang="nl-BE" dirty="0"/>
              <a:t>B. Kruisen en Huizen</a:t>
            </a:r>
          </a:p>
        </p:txBody>
      </p:sp>
      <p:graphicFrame>
        <p:nvGraphicFramePr>
          <p:cNvPr id="4" name="Table 3"/>
          <p:cNvGraphicFramePr>
            <a:graphicFrameLocks noGrp="1"/>
          </p:cNvGraphicFramePr>
          <p:nvPr>
            <p:extLst>
              <p:ext uri="{D42A27DB-BD31-4B8C-83A1-F6EECF244321}">
                <p14:modId xmlns:p14="http://schemas.microsoft.com/office/powerpoint/2010/main" val="3115625654"/>
              </p:ext>
            </p:extLst>
          </p:nvPr>
        </p:nvGraphicFramePr>
        <p:xfrm>
          <a:off x="877536" y="2447387"/>
          <a:ext cx="10617780" cy="2834640"/>
        </p:xfrm>
        <a:graphic>
          <a:graphicData uri="http://schemas.openxmlformats.org/drawingml/2006/table">
            <a:tbl>
              <a:tblPr firstRow="1" bandRow="1">
                <a:tableStyleId>{8A107856-5554-42FB-B03E-39F5DBC370BA}</a:tableStyleId>
              </a:tblPr>
              <a:tblGrid>
                <a:gridCol w="2368584">
                  <a:extLst>
                    <a:ext uri="{9D8B030D-6E8A-4147-A177-3AD203B41FA5}">
                      <a16:colId xmlns:a16="http://schemas.microsoft.com/office/drawing/2014/main" val="20000"/>
                    </a:ext>
                  </a:extLst>
                </a:gridCol>
                <a:gridCol w="2062299">
                  <a:extLst>
                    <a:ext uri="{9D8B030D-6E8A-4147-A177-3AD203B41FA5}">
                      <a16:colId xmlns:a16="http://schemas.microsoft.com/office/drawing/2014/main" val="20001"/>
                    </a:ext>
                  </a:extLst>
                </a:gridCol>
                <a:gridCol w="2062299">
                  <a:extLst>
                    <a:ext uri="{9D8B030D-6E8A-4147-A177-3AD203B41FA5}">
                      <a16:colId xmlns:a16="http://schemas.microsoft.com/office/drawing/2014/main" val="20002"/>
                    </a:ext>
                  </a:extLst>
                </a:gridCol>
                <a:gridCol w="2062299">
                  <a:extLst>
                    <a:ext uri="{9D8B030D-6E8A-4147-A177-3AD203B41FA5}">
                      <a16:colId xmlns:a16="http://schemas.microsoft.com/office/drawing/2014/main" val="20003"/>
                    </a:ext>
                  </a:extLst>
                </a:gridCol>
                <a:gridCol w="2062299">
                  <a:extLst>
                    <a:ext uri="{9D8B030D-6E8A-4147-A177-3AD203B41FA5}">
                      <a16:colId xmlns:a16="http://schemas.microsoft.com/office/drawing/2014/main" val="820948762"/>
                    </a:ext>
                  </a:extLst>
                </a:gridCol>
              </a:tblGrid>
              <a:tr h="728437">
                <a:tc>
                  <a:txBody>
                    <a:bodyPr/>
                    <a:lstStyle/>
                    <a:p>
                      <a:pPr algn="ctr"/>
                      <a:r>
                        <a:rPr lang="nl-BE" sz="2800" b="0" dirty="0">
                          <a:solidFill>
                            <a:schemeClr val="tx1"/>
                          </a:solidFill>
                        </a:rPr>
                        <a:t>HOOFD/</a:t>
                      </a:r>
                    </a:p>
                    <a:p>
                      <a:pPr algn="ctr"/>
                      <a:r>
                        <a:rPr lang="nl-BE" sz="2800" b="0" dirty="0">
                          <a:solidFill>
                            <a:schemeClr val="tx1"/>
                          </a:solidFill>
                        </a:rPr>
                        <a:t>HOEKHUIS</a:t>
                      </a:r>
                    </a:p>
                  </a:txBody>
                  <a:tcPr anchor="ctr"/>
                </a:tc>
                <a:tc>
                  <a:txBody>
                    <a:bodyPr/>
                    <a:lstStyle/>
                    <a:p>
                      <a:pPr algn="ctr"/>
                      <a:r>
                        <a:rPr lang="nl-BE" sz="2800" b="0" dirty="0">
                          <a:solidFill>
                            <a:schemeClr val="accent4"/>
                          </a:solidFill>
                        </a:rPr>
                        <a:t>Huis 1</a:t>
                      </a:r>
                    </a:p>
                    <a:p>
                      <a:pPr algn="ctr"/>
                      <a:r>
                        <a:rPr lang="nl-BE" sz="2800" b="0" dirty="0">
                          <a:solidFill>
                            <a:schemeClr val="accent4"/>
                          </a:solidFill>
                          <a:sym typeface="Wingdings" panose="05000000000000000000" pitchFamily="2" charset="2"/>
                        </a:rPr>
                        <a:t></a:t>
                      </a:r>
                      <a:endParaRPr lang="nl-BE" sz="2800" b="0" dirty="0">
                        <a:solidFill>
                          <a:schemeClr val="accent4"/>
                        </a:solidFill>
                      </a:endParaRPr>
                    </a:p>
                  </a:txBody>
                  <a:tcPr anchor="ctr"/>
                </a:tc>
                <a:tc>
                  <a:txBody>
                    <a:bodyPr/>
                    <a:lstStyle/>
                    <a:p>
                      <a:pPr algn="ctr"/>
                      <a:r>
                        <a:rPr lang="nl-BE" sz="2800" b="0" dirty="0">
                          <a:solidFill>
                            <a:schemeClr val="accent1"/>
                          </a:solidFill>
                        </a:rPr>
                        <a:t>Huis 4</a:t>
                      </a:r>
                    </a:p>
                    <a:p>
                      <a:pPr algn="ctr"/>
                      <a:r>
                        <a:rPr lang="nl-BE" sz="2800" b="0" dirty="0">
                          <a:solidFill>
                            <a:schemeClr val="accent1"/>
                          </a:solidFill>
                          <a:sym typeface="Wingdings" panose="05000000000000000000" pitchFamily="2" charset="2"/>
                        </a:rPr>
                        <a:t></a:t>
                      </a:r>
                      <a:endParaRPr lang="nl-BE" sz="2800" b="0" dirty="0">
                        <a:solidFill>
                          <a:schemeClr val="accent1"/>
                        </a:solidFill>
                      </a:endParaRPr>
                    </a:p>
                  </a:txBody>
                  <a:tcPr anchor="ctr"/>
                </a:tc>
                <a:tc>
                  <a:txBody>
                    <a:bodyPr/>
                    <a:lstStyle/>
                    <a:p>
                      <a:pPr algn="ctr"/>
                      <a:r>
                        <a:rPr lang="nl-BE" sz="2800" b="0" dirty="0">
                          <a:solidFill>
                            <a:srgbClr val="00B0F0"/>
                          </a:solidFill>
                        </a:rPr>
                        <a:t>Huis 7</a:t>
                      </a:r>
                    </a:p>
                    <a:p>
                      <a:pPr algn="ctr"/>
                      <a:r>
                        <a:rPr lang="nl-BE" sz="2800" b="0" dirty="0">
                          <a:solidFill>
                            <a:srgbClr val="00B0F0"/>
                          </a:solidFill>
                          <a:sym typeface="Wingdings" panose="05000000000000000000" pitchFamily="2" charset="2"/>
                        </a:rPr>
                        <a:t></a:t>
                      </a:r>
                      <a:endParaRPr lang="nl-BE" sz="2800" b="0" dirty="0">
                        <a:solidFill>
                          <a:srgbClr val="00B0F0"/>
                        </a:solidFill>
                      </a:endParaRPr>
                    </a:p>
                  </a:txBody>
                  <a:tcPr anchor="ctr"/>
                </a:tc>
                <a:tc>
                  <a:txBody>
                    <a:bodyPr/>
                    <a:lstStyle/>
                    <a:p>
                      <a:pPr algn="ctr"/>
                      <a:r>
                        <a:rPr lang="nl-BE" sz="2800" b="0" dirty="0">
                          <a:solidFill>
                            <a:schemeClr val="accent4">
                              <a:lumMod val="50000"/>
                            </a:schemeClr>
                          </a:solidFill>
                        </a:rPr>
                        <a:t>Huis 10</a:t>
                      </a:r>
                    </a:p>
                    <a:p>
                      <a:pPr algn="ctr"/>
                      <a:r>
                        <a:rPr lang="nl-BE" sz="2800" b="0" dirty="0">
                          <a:solidFill>
                            <a:schemeClr val="accent4">
                              <a:lumMod val="50000"/>
                            </a:schemeClr>
                          </a:solidFill>
                          <a:sym typeface="Wingdings" panose="05000000000000000000" pitchFamily="2" charset="2"/>
                        </a:rPr>
                        <a:t></a:t>
                      </a:r>
                      <a:endParaRPr lang="nl-BE" sz="2800" b="0" dirty="0">
                        <a:solidFill>
                          <a:schemeClr val="accent4">
                            <a:lumMod val="50000"/>
                          </a:schemeClr>
                        </a:solidFill>
                      </a:endParaRPr>
                    </a:p>
                  </a:txBody>
                  <a:tcPr anchor="ctr"/>
                </a:tc>
                <a:extLst>
                  <a:ext uri="{0D108BD9-81ED-4DB2-BD59-A6C34878D82A}">
                    <a16:rowId xmlns:a16="http://schemas.microsoft.com/office/drawing/2014/main" val="10000"/>
                  </a:ext>
                </a:extLst>
              </a:tr>
              <a:tr h="728437">
                <a:tc>
                  <a:txBody>
                    <a:bodyPr/>
                    <a:lstStyle/>
                    <a:p>
                      <a:pPr algn="ctr"/>
                      <a:r>
                        <a:rPr lang="nl-BE" sz="2800" dirty="0">
                          <a:solidFill>
                            <a:schemeClr val="tx1"/>
                          </a:solidFill>
                        </a:rPr>
                        <a:t>VAST/</a:t>
                      </a:r>
                      <a:br>
                        <a:rPr lang="nl-BE" sz="2800" dirty="0">
                          <a:solidFill>
                            <a:schemeClr val="tx1"/>
                          </a:solidFill>
                        </a:rPr>
                      </a:br>
                      <a:r>
                        <a:rPr lang="nl-BE" sz="2800" dirty="0">
                          <a:solidFill>
                            <a:schemeClr val="tx1"/>
                          </a:solidFill>
                        </a:rPr>
                        <a:t>OPVOLGEND</a:t>
                      </a:r>
                      <a:endParaRPr lang="nl-BE" sz="2800" b="1" dirty="0">
                        <a:solidFill>
                          <a:schemeClr val="tx1"/>
                        </a:solidFill>
                      </a:endParaRPr>
                    </a:p>
                  </a:txBody>
                  <a:tcPr anchor="ctr"/>
                </a:tc>
                <a:tc>
                  <a:txBody>
                    <a:bodyPr/>
                    <a:lstStyle/>
                    <a:p>
                      <a:pPr algn="ctr"/>
                      <a:r>
                        <a:rPr lang="nl-BE" sz="2800" dirty="0">
                          <a:solidFill>
                            <a:schemeClr val="accent4">
                              <a:lumMod val="50000"/>
                            </a:schemeClr>
                          </a:solidFill>
                        </a:rPr>
                        <a:t>Huis 2</a:t>
                      </a:r>
                    </a:p>
                    <a:p>
                      <a:pPr algn="ctr"/>
                      <a:r>
                        <a:rPr lang="nl-BE" sz="2800" dirty="0">
                          <a:solidFill>
                            <a:schemeClr val="accent4">
                              <a:lumMod val="50000"/>
                            </a:schemeClr>
                          </a:solidFill>
                          <a:sym typeface="Wingdings" panose="05000000000000000000" pitchFamily="2" charset="2"/>
                        </a:rPr>
                        <a:t></a:t>
                      </a:r>
                      <a:endParaRPr lang="nl-BE" sz="2800" dirty="0">
                        <a:solidFill>
                          <a:schemeClr val="accent4">
                            <a:lumMod val="50000"/>
                          </a:schemeClr>
                        </a:solidFill>
                      </a:endParaRPr>
                    </a:p>
                  </a:txBody>
                  <a:tcPr anchor="ctr"/>
                </a:tc>
                <a:tc>
                  <a:txBody>
                    <a:bodyPr/>
                    <a:lstStyle/>
                    <a:p>
                      <a:pPr algn="ctr"/>
                      <a:r>
                        <a:rPr lang="nl-BE" sz="2800" b="0" dirty="0">
                          <a:solidFill>
                            <a:schemeClr val="accent4"/>
                          </a:solidFill>
                        </a:rPr>
                        <a:t>Huis 5</a:t>
                      </a:r>
                    </a:p>
                    <a:p>
                      <a:pPr algn="ctr"/>
                      <a:r>
                        <a:rPr lang="nl-BE" sz="2800" b="0" dirty="0">
                          <a:solidFill>
                            <a:schemeClr val="accent4"/>
                          </a:solidFill>
                          <a:sym typeface="Wingdings" panose="05000000000000000000" pitchFamily="2" charset="2"/>
                        </a:rPr>
                        <a:t></a:t>
                      </a:r>
                      <a:endParaRPr lang="nl-BE" sz="2800" b="0" dirty="0">
                        <a:solidFill>
                          <a:schemeClr val="accent4"/>
                        </a:solidFill>
                      </a:endParaRPr>
                    </a:p>
                  </a:txBody>
                  <a:tcPr anchor="ctr"/>
                </a:tc>
                <a:tc>
                  <a:txBody>
                    <a:bodyPr/>
                    <a:lstStyle/>
                    <a:p>
                      <a:pPr algn="ctr"/>
                      <a:r>
                        <a:rPr lang="nl-BE" sz="2800" dirty="0">
                          <a:solidFill>
                            <a:schemeClr val="accent1"/>
                          </a:solidFill>
                        </a:rPr>
                        <a:t>Huis 8</a:t>
                      </a:r>
                    </a:p>
                    <a:p>
                      <a:pPr algn="ctr"/>
                      <a:r>
                        <a:rPr lang="nl-BE" sz="2800" dirty="0">
                          <a:solidFill>
                            <a:schemeClr val="accent1"/>
                          </a:solidFill>
                          <a:sym typeface="Wingdings" panose="05000000000000000000" pitchFamily="2" charset="2"/>
                        </a:rPr>
                        <a:t></a:t>
                      </a:r>
                      <a:endParaRPr lang="nl-BE" sz="2800" dirty="0">
                        <a:solidFill>
                          <a:schemeClr val="accent1"/>
                        </a:solidFill>
                      </a:endParaRPr>
                    </a:p>
                  </a:txBody>
                  <a:tcPr anchor="ctr"/>
                </a:tc>
                <a:tc>
                  <a:txBody>
                    <a:bodyPr/>
                    <a:lstStyle/>
                    <a:p>
                      <a:pPr algn="ctr"/>
                      <a:r>
                        <a:rPr lang="nl-BE" sz="2800" dirty="0">
                          <a:solidFill>
                            <a:srgbClr val="00B0F0"/>
                          </a:solidFill>
                        </a:rPr>
                        <a:t>Huis 11</a:t>
                      </a:r>
                    </a:p>
                    <a:p>
                      <a:pPr algn="ctr"/>
                      <a:r>
                        <a:rPr lang="nl-BE" sz="2800" dirty="0">
                          <a:solidFill>
                            <a:srgbClr val="00B0F0"/>
                          </a:solidFill>
                          <a:sym typeface="Wingdings" panose="05000000000000000000" pitchFamily="2" charset="2"/>
                        </a:rPr>
                        <a:t></a:t>
                      </a:r>
                      <a:endParaRPr lang="nl-BE" sz="2800" dirty="0">
                        <a:solidFill>
                          <a:srgbClr val="00B0F0"/>
                        </a:solidFill>
                      </a:endParaRPr>
                    </a:p>
                  </a:txBody>
                  <a:tcPr anchor="ctr"/>
                </a:tc>
                <a:extLst>
                  <a:ext uri="{0D108BD9-81ED-4DB2-BD59-A6C34878D82A}">
                    <a16:rowId xmlns:a16="http://schemas.microsoft.com/office/drawing/2014/main" val="10001"/>
                  </a:ext>
                </a:extLst>
              </a:tr>
              <a:tr h="728437">
                <a:tc>
                  <a:txBody>
                    <a:bodyPr/>
                    <a:lstStyle/>
                    <a:p>
                      <a:pPr algn="ctr"/>
                      <a:r>
                        <a:rPr lang="nl-BE" sz="2800" dirty="0">
                          <a:solidFill>
                            <a:schemeClr val="tx1"/>
                          </a:solidFill>
                        </a:rPr>
                        <a:t>BEWEEGLIJK/</a:t>
                      </a:r>
                      <a:br>
                        <a:rPr lang="nl-BE" sz="2800" dirty="0">
                          <a:solidFill>
                            <a:schemeClr val="tx1"/>
                          </a:solidFill>
                        </a:rPr>
                      </a:br>
                      <a:r>
                        <a:rPr lang="nl-BE" sz="2800" dirty="0">
                          <a:solidFill>
                            <a:schemeClr val="tx1"/>
                          </a:solidFill>
                        </a:rPr>
                        <a:t>VALLEND HUIS</a:t>
                      </a:r>
                      <a:endParaRPr lang="nl-BE" sz="2800" b="1" dirty="0">
                        <a:solidFill>
                          <a:schemeClr val="tx1"/>
                        </a:solidFill>
                      </a:endParaRPr>
                    </a:p>
                  </a:txBody>
                  <a:tcPr anchor="ctr"/>
                </a:tc>
                <a:tc>
                  <a:txBody>
                    <a:bodyPr/>
                    <a:lstStyle/>
                    <a:p>
                      <a:pPr algn="ctr"/>
                      <a:r>
                        <a:rPr lang="nl-BE" sz="2800" dirty="0">
                          <a:solidFill>
                            <a:srgbClr val="00B0F0"/>
                          </a:solidFill>
                        </a:rPr>
                        <a:t>Huis 3 </a:t>
                      </a:r>
                    </a:p>
                    <a:p>
                      <a:pPr algn="ctr"/>
                      <a:r>
                        <a:rPr lang="nl-BE" sz="2800" dirty="0">
                          <a:solidFill>
                            <a:srgbClr val="00B0F0"/>
                          </a:solidFill>
                          <a:sym typeface="Wingdings" panose="05000000000000000000" pitchFamily="2" charset="2"/>
                        </a:rPr>
                        <a:t></a:t>
                      </a:r>
                      <a:endParaRPr lang="nl-BE" sz="2800" dirty="0">
                        <a:solidFill>
                          <a:srgbClr val="00B0F0"/>
                        </a:solidFill>
                      </a:endParaRPr>
                    </a:p>
                  </a:txBody>
                  <a:tcPr anchor="ctr"/>
                </a:tc>
                <a:tc>
                  <a:txBody>
                    <a:bodyPr/>
                    <a:lstStyle/>
                    <a:p>
                      <a:pPr algn="ctr"/>
                      <a:r>
                        <a:rPr lang="nl-BE" sz="2800" dirty="0">
                          <a:solidFill>
                            <a:schemeClr val="accent4">
                              <a:lumMod val="50000"/>
                            </a:schemeClr>
                          </a:solidFill>
                        </a:rPr>
                        <a:t> Huis 6</a:t>
                      </a:r>
                    </a:p>
                    <a:p>
                      <a:pPr algn="ctr"/>
                      <a:r>
                        <a:rPr lang="nl-BE" sz="2800" dirty="0">
                          <a:solidFill>
                            <a:schemeClr val="accent4">
                              <a:lumMod val="50000"/>
                            </a:schemeClr>
                          </a:solidFill>
                          <a:sym typeface="Wingdings" panose="05000000000000000000" pitchFamily="2" charset="2"/>
                        </a:rPr>
                        <a:t></a:t>
                      </a:r>
                      <a:endParaRPr lang="nl-BE" sz="2800" dirty="0">
                        <a:solidFill>
                          <a:srgbClr val="00B0F0"/>
                        </a:solidFill>
                      </a:endParaRPr>
                    </a:p>
                  </a:txBody>
                  <a:tcPr anchor="ctr"/>
                </a:tc>
                <a:tc>
                  <a:txBody>
                    <a:bodyPr/>
                    <a:lstStyle/>
                    <a:p>
                      <a:pPr algn="ctr"/>
                      <a:r>
                        <a:rPr lang="nl-BE" sz="2800" b="0" dirty="0">
                          <a:solidFill>
                            <a:schemeClr val="accent4"/>
                          </a:solidFill>
                        </a:rPr>
                        <a:t>Huis 9</a:t>
                      </a:r>
                    </a:p>
                    <a:p>
                      <a:pPr algn="ctr"/>
                      <a:r>
                        <a:rPr lang="nl-BE" sz="2800" b="0" dirty="0">
                          <a:solidFill>
                            <a:schemeClr val="accent4"/>
                          </a:solidFill>
                          <a:sym typeface="Wingdings" panose="05000000000000000000" pitchFamily="2" charset="2"/>
                        </a:rPr>
                        <a:t></a:t>
                      </a:r>
                    </a:p>
                  </a:txBody>
                  <a:tcPr anchor="ctr"/>
                </a:tc>
                <a:tc>
                  <a:txBody>
                    <a:bodyPr/>
                    <a:lstStyle/>
                    <a:p>
                      <a:pPr algn="ctr"/>
                      <a:r>
                        <a:rPr lang="nl-BE" sz="2800" dirty="0">
                          <a:solidFill>
                            <a:schemeClr val="accent1"/>
                          </a:solidFill>
                        </a:rPr>
                        <a:t>Huis 12</a:t>
                      </a:r>
                    </a:p>
                    <a:p>
                      <a:pPr algn="ctr"/>
                      <a:r>
                        <a:rPr lang="nl-BE" sz="2800" dirty="0">
                          <a:solidFill>
                            <a:schemeClr val="accent1"/>
                          </a:solidFill>
                          <a:sym typeface="Wingdings" panose="05000000000000000000" pitchFamily="2" charset="2"/>
                        </a:rPr>
                        <a:t></a:t>
                      </a:r>
                      <a:endParaRPr lang="nl-BE" sz="2800" dirty="0">
                        <a:solidFill>
                          <a:schemeClr val="accent1"/>
                        </a:solidFill>
                      </a:endParaRP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80829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AEA4CE-33DC-4E41-8556-FEF0E8306993}"/>
              </a:ext>
            </a:extLst>
          </p:cNvPr>
          <p:cNvSpPr>
            <a:spLocks noGrp="1"/>
          </p:cNvSpPr>
          <p:nvPr>
            <p:ph type="title"/>
          </p:nvPr>
        </p:nvSpPr>
        <p:spPr>
          <a:xfrm>
            <a:off x="838200" y="365125"/>
            <a:ext cx="10515600" cy="1325563"/>
          </a:xfrm>
        </p:spPr>
        <p:txBody>
          <a:bodyPr>
            <a:normAutofit/>
          </a:bodyPr>
          <a:lstStyle/>
          <a:p>
            <a:r>
              <a:rPr lang="nl-BE" dirty="0"/>
              <a:t>Huis I</a:t>
            </a:r>
          </a:p>
        </p:txBody>
      </p:sp>
      <p:sp>
        <p:nvSpPr>
          <p:cNvPr id="3" name="Tijdelijke aanduiding voor inhoud 2">
            <a:extLst>
              <a:ext uri="{FF2B5EF4-FFF2-40B4-BE49-F238E27FC236}">
                <a16:creationId xmlns:a16="http://schemas.microsoft.com/office/drawing/2014/main" id="{5F3292DE-0ED7-410E-B8B8-817A96201B43}"/>
              </a:ext>
            </a:extLst>
          </p:cNvPr>
          <p:cNvSpPr>
            <a:spLocks noGrp="1"/>
          </p:cNvSpPr>
          <p:nvPr>
            <p:ph idx="1"/>
          </p:nvPr>
        </p:nvSpPr>
        <p:spPr>
          <a:xfrm>
            <a:off x="838200" y="1825625"/>
            <a:ext cx="4133850" cy="4667250"/>
          </a:xfrm>
        </p:spPr>
        <p:txBody>
          <a:bodyPr>
            <a:normAutofit fontScale="92500"/>
          </a:bodyPr>
          <a:lstStyle/>
          <a:p>
            <a:pPr marL="452438" indent="-452438">
              <a:buFont typeface="Wingdings" panose="05000000000000000000" pitchFamily="2" charset="2"/>
              <a:buChar char=""/>
            </a:pPr>
            <a:r>
              <a:rPr lang="nl-BE" sz="2400" dirty="0"/>
              <a:t>Hoe we onszelf aan de wereld voorstellen (onze voordeur)</a:t>
            </a:r>
          </a:p>
          <a:p>
            <a:pPr marL="452438" indent="-452438">
              <a:buFont typeface="Wingdings" panose="05000000000000000000" pitchFamily="2" charset="2"/>
              <a:buChar char=""/>
            </a:pPr>
            <a:r>
              <a:rPr lang="nl-BE" sz="2400" dirty="0"/>
              <a:t>Ons lichaam, hoe we ons kleden en eruit zien </a:t>
            </a:r>
          </a:p>
          <a:p>
            <a:pPr marL="452438" indent="-452438">
              <a:buFont typeface="Wingdings" panose="05000000000000000000" pitchFamily="2" charset="2"/>
              <a:buChar char=""/>
            </a:pPr>
            <a:r>
              <a:rPr lang="nl-BE" sz="2400" dirty="0"/>
              <a:t>De eerste dingen die anderen aan ons zien of opvallen</a:t>
            </a:r>
          </a:p>
          <a:p>
            <a:pPr marL="452438" indent="-452438">
              <a:buFont typeface="Wingdings" panose="05000000000000000000" pitchFamily="2" charset="2"/>
              <a:buChar char=""/>
            </a:pPr>
            <a:r>
              <a:rPr lang="nl-BE" sz="2400" dirty="0"/>
              <a:t>De minst verborgen kant van onze persoonlijkheid </a:t>
            </a:r>
          </a:p>
          <a:p>
            <a:pPr marL="452438" indent="-452438">
              <a:buFont typeface="Wingdings" panose="05000000000000000000" pitchFamily="2" charset="2"/>
              <a:buChar char=""/>
            </a:pPr>
            <a:r>
              <a:rPr lang="nl-BE" sz="2400" dirty="0"/>
              <a:t>De manier waarop we in dialoog gaan met de wereld buiten ons (Ascendant)</a:t>
            </a:r>
          </a:p>
          <a:p>
            <a:pPr marL="452438" indent="-452438">
              <a:buFont typeface="Wingdings" panose="05000000000000000000" pitchFamily="2" charset="2"/>
              <a:buChar char=""/>
            </a:pPr>
            <a:r>
              <a:rPr lang="nl-BE" sz="2400" dirty="0"/>
              <a:t>Sociaal gewenst gedrag</a:t>
            </a:r>
          </a:p>
        </p:txBody>
      </p:sp>
      <p:pic>
        <p:nvPicPr>
          <p:cNvPr id="8194" name="Picture 2" descr="https://blog.melissakroes.com/wp-content/uploads/2015/04/Character-Map.png">
            <a:extLst>
              <a:ext uri="{FF2B5EF4-FFF2-40B4-BE49-F238E27FC236}">
                <a16:creationId xmlns:a16="http://schemas.microsoft.com/office/drawing/2014/main" id="{832567A4-ECA0-4274-8ACE-00C226EBE5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37"/>
          <a:stretch/>
        </p:blipFill>
        <p:spPr bwMode="auto">
          <a:xfrm>
            <a:off x="5303520" y="1690689"/>
            <a:ext cx="6233160" cy="4486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209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5340F8-E147-4923-AA3F-2BF27611045C}"/>
              </a:ext>
            </a:extLst>
          </p:cNvPr>
          <p:cNvSpPr>
            <a:spLocks noGrp="1"/>
          </p:cNvSpPr>
          <p:nvPr>
            <p:ph type="title"/>
          </p:nvPr>
        </p:nvSpPr>
        <p:spPr/>
        <p:txBody>
          <a:bodyPr/>
          <a:lstStyle/>
          <a:p>
            <a:r>
              <a:rPr lang="nl-BE" dirty="0"/>
              <a:t>B. Kruisen in de Tekens en de Huizen</a:t>
            </a:r>
            <a:endParaRPr lang="en-IE" dirty="0"/>
          </a:p>
        </p:txBody>
      </p:sp>
      <p:sp>
        <p:nvSpPr>
          <p:cNvPr id="3" name="Tijdelijke aanduiding voor inhoud 2">
            <a:extLst>
              <a:ext uri="{FF2B5EF4-FFF2-40B4-BE49-F238E27FC236}">
                <a16:creationId xmlns:a16="http://schemas.microsoft.com/office/drawing/2014/main" id="{3392B290-585C-4FB2-BCE0-4553D509A03F}"/>
              </a:ext>
            </a:extLst>
          </p:cNvPr>
          <p:cNvSpPr>
            <a:spLocks noGrp="1"/>
          </p:cNvSpPr>
          <p:nvPr>
            <p:ph sz="half" idx="1"/>
          </p:nvPr>
        </p:nvSpPr>
        <p:spPr>
          <a:xfrm>
            <a:off x="838200" y="1825625"/>
            <a:ext cx="3255392" cy="4351338"/>
          </a:xfrm>
        </p:spPr>
        <p:txBody>
          <a:bodyPr/>
          <a:lstStyle/>
          <a:p>
            <a:pPr marL="0" indent="0" algn="ctr">
              <a:buNone/>
            </a:pPr>
            <a:r>
              <a:rPr lang="nl-BE" dirty="0"/>
              <a:t>HOOFDKRUIS</a:t>
            </a:r>
            <a:endParaRPr lang="en-IE" dirty="0"/>
          </a:p>
        </p:txBody>
      </p:sp>
      <p:sp>
        <p:nvSpPr>
          <p:cNvPr id="4" name="Tijdelijke aanduiding voor inhoud 3">
            <a:extLst>
              <a:ext uri="{FF2B5EF4-FFF2-40B4-BE49-F238E27FC236}">
                <a16:creationId xmlns:a16="http://schemas.microsoft.com/office/drawing/2014/main" id="{98DFAC01-D6BC-4D67-9F21-311C716C918D}"/>
              </a:ext>
            </a:extLst>
          </p:cNvPr>
          <p:cNvSpPr>
            <a:spLocks noGrp="1"/>
          </p:cNvSpPr>
          <p:nvPr>
            <p:ph sz="half" idx="2"/>
          </p:nvPr>
        </p:nvSpPr>
        <p:spPr>
          <a:xfrm>
            <a:off x="7942438" y="1825625"/>
            <a:ext cx="3249481" cy="4351338"/>
          </a:xfrm>
        </p:spPr>
        <p:txBody>
          <a:bodyPr/>
          <a:lstStyle/>
          <a:p>
            <a:pPr marL="0" indent="0" algn="ctr">
              <a:buNone/>
            </a:pPr>
            <a:r>
              <a:rPr lang="nl-BE" dirty="0"/>
              <a:t>BEWEEGLIJKE KRUIS</a:t>
            </a:r>
            <a:endParaRPr lang="en-IE" dirty="0"/>
          </a:p>
        </p:txBody>
      </p:sp>
      <p:pic>
        <p:nvPicPr>
          <p:cNvPr id="2052" name="Picture 4">
            <a:extLst>
              <a:ext uri="{FF2B5EF4-FFF2-40B4-BE49-F238E27FC236}">
                <a16:creationId xmlns:a16="http://schemas.microsoft.com/office/drawing/2014/main" id="{409A37C9-5273-42B7-A511-79B069FF2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84" y="2471738"/>
            <a:ext cx="3240000" cy="324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2C25543D-74D8-4370-B420-DF9820039E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2765" y="2471738"/>
            <a:ext cx="3255392" cy="324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77D9A8FC-E434-43D5-94ED-A93BEA31D4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1919" y="2471738"/>
            <a:ext cx="3240000" cy="3240000"/>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inhoud 2">
            <a:extLst>
              <a:ext uri="{FF2B5EF4-FFF2-40B4-BE49-F238E27FC236}">
                <a16:creationId xmlns:a16="http://schemas.microsoft.com/office/drawing/2014/main" id="{EE3B5424-7C8F-44F9-BEB3-4286BEE3B5FE}"/>
              </a:ext>
            </a:extLst>
          </p:cNvPr>
          <p:cNvSpPr txBox="1">
            <a:spLocks/>
          </p:cNvSpPr>
          <p:nvPr/>
        </p:nvSpPr>
        <p:spPr>
          <a:xfrm>
            <a:off x="4407873" y="1841642"/>
            <a:ext cx="325539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BE" dirty="0"/>
              <a:t>VASTE KRUIS</a:t>
            </a:r>
            <a:endParaRPr lang="en-IE" dirty="0"/>
          </a:p>
        </p:txBody>
      </p:sp>
    </p:spTree>
    <p:extLst>
      <p:ext uri="{BB962C8B-B14F-4D97-AF65-F5344CB8AC3E}">
        <p14:creationId xmlns:p14="http://schemas.microsoft.com/office/powerpoint/2010/main" val="31990902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F9A47D-3730-4031-9E02-EA27E9AD4FEE}"/>
              </a:ext>
            </a:extLst>
          </p:cNvPr>
          <p:cNvSpPr>
            <a:spLocks noGrp="1"/>
          </p:cNvSpPr>
          <p:nvPr>
            <p:ph type="title"/>
          </p:nvPr>
        </p:nvSpPr>
        <p:spPr/>
        <p:txBody>
          <a:bodyPr/>
          <a:lstStyle/>
          <a:p>
            <a:r>
              <a:rPr lang="nl-BE" dirty="0"/>
              <a:t>C. Polariteiten en Tekens</a:t>
            </a:r>
            <a:endParaRPr lang="en-IE" dirty="0"/>
          </a:p>
        </p:txBody>
      </p:sp>
      <p:sp>
        <p:nvSpPr>
          <p:cNvPr id="3" name="Tijdelijke aanduiding voor tekst 2">
            <a:extLst>
              <a:ext uri="{FF2B5EF4-FFF2-40B4-BE49-F238E27FC236}">
                <a16:creationId xmlns:a16="http://schemas.microsoft.com/office/drawing/2014/main" id="{0ED57798-834B-4C11-9B63-A0A21428C288}"/>
              </a:ext>
            </a:extLst>
          </p:cNvPr>
          <p:cNvSpPr>
            <a:spLocks noGrp="1"/>
          </p:cNvSpPr>
          <p:nvPr>
            <p:ph type="body" idx="1"/>
          </p:nvPr>
        </p:nvSpPr>
        <p:spPr>
          <a:xfrm>
            <a:off x="4846635" y="1681163"/>
            <a:ext cx="3470276" cy="823912"/>
          </a:xfrm>
        </p:spPr>
        <p:txBody>
          <a:bodyPr/>
          <a:lstStyle/>
          <a:p>
            <a:pPr algn="ctr"/>
            <a:r>
              <a:rPr lang="nl-BE" sz="3200" dirty="0">
                <a:solidFill>
                  <a:srgbClr val="CC9900"/>
                </a:solidFill>
              </a:rPr>
              <a:t>POSITIEF</a:t>
            </a:r>
            <a:endParaRPr lang="en-IE" dirty="0">
              <a:solidFill>
                <a:srgbClr val="CC9900"/>
              </a:solidFill>
            </a:endParaRPr>
          </a:p>
        </p:txBody>
      </p:sp>
      <p:sp>
        <p:nvSpPr>
          <p:cNvPr id="4" name="Tijdelijke aanduiding voor inhoud 3">
            <a:extLst>
              <a:ext uri="{FF2B5EF4-FFF2-40B4-BE49-F238E27FC236}">
                <a16:creationId xmlns:a16="http://schemas.microsoft.com/office/drawing/2014/main" id="{09489AC5-A55E-4ECD-9E21-91B254CF6287}"/>
              </a:ext>
            </a:extLst>
          </p:cNvPr>
          <p:cNvSpPr>
            <a:spLocks noGrp="1"/>
          </p:cNvSpPr>
          <p:nvPr>
            <p:ph sz="half" idx="2"/>
          </p:nvPr>
        </p:nvSpPr>
        <p:spPr>
          <a:xfrm>
            <a:off x="5630862" y="2505075"/>
            <a:ext cx="3470275" cy="3684588"/>
          </a:xfrm>
        </p:spPr>
        <p:txBody>
          <a:bodyPr/>
          <a:lstStyle/>
          <a:p>
            <a:pPr marL="533400" indent="-533400">
              <a:buFont typeface="Wingdings" panose="05000000000000000000" pitchFamily="2" charset="2"/>
              <a:buChar char="«"/>
            </a:pPr>
            <a:endParaRPr lang="nl-BE" dirty="0"/>
          </a:p>
          <a:p>
            <a:pPr marL="533400" indent="-533400">
              <a:buFont typeface="Wingdings" panose="05000000000000000000" pitchFamily="2" charset="2"/>
              <a:buChar char="«"/>
            </a:pPr>
            <a:r>
              <a:rPr lang="nl-BE" dirty="0"/>
              <a:t>Ram</a:t>
            </a:r>
          </a:p>
          <a:p>
            <a:pPr marL="533400" indent="-533400">
              <a:buFont typeface="Wingdings" panose="05000000000000000000" pitchFamily="2" charset="2"/>
              <a:buChar char="«"/>
            </a:pPr>
            <a:r>
              <a:rPr lang="nl-BE" dirty="0"/>
              <a:t>Tweelingen</a:t>
            </a:r>
          </a:p>
          <a:p>
            <a:pPr marL="533400" indent="-533400">
              <a:buFont typeface="Wingdings" panose="05000000000000000000" pitchFamily="2" charset="2"/>
              <a:buChar char="«"/>
            </a:pPr>
            <a:r>
              <a:rPr lang="nl-BE" dirty="0"/>
              <a:t>Leeuw</a:t>
            </a:r>
          </a:p>
          <a:p>
            <a:pPr marL="533400" indent="-533400">
              <a:buFont typeface="Wingdings" panose="05000000000000000000" pitchFamily="2" charset="2"/>
              <a:buChar char="«"/>
            </a:pPr>
            <a:r>
              <a:rPr lang="nl-BE" dirty="0"/>
              <a:t>Weegschaal</a:t>
            </a:r>
          </a:p>
          <a:p>
            <a:pPr marL="533400" indent="-533400">
              <a:buFont typeface="Wingdings" panose="05000000000000000000" pitchFamily="2" charset="2"/>
              <a:buChar char="«"/>
            </a:pPr>
            <a:r>
              <a:rPr lang="nl-BE" dirty="0"/>
              <a:t>Boogschutter</a:t>
            </a:r>
          </a:p>
          <a:p>
            <a:pPr marL="533400" indent="-533400">
              <a:buFont typeface="Wingdings" panose="05000000000000000000" pitchFamily="2" charset="2"/>
              <a:buChar char="«"/>
            </a:pPr>
            <a:r>
              <a:rPr lang="nl-BE" dirty="0"/>
              <a:t>Waterman</a:t>
            </a:r>
          </a:p>
          <a:p>
            <a:pPr marL="444500" indent="-444500">
              <a:buFont typeface="Wingdings" panose="05000000000000000000" pitchFamily="2" charset="2"/>
              <a:buChar char="«"/>
            </a:pPr>
            <a:endParaRPr lang="en-IE" dirty="0"/>
          </a:p>
        </p:txBody>
      </p:sp>
      <p:sp>
        <p:nvSpPr>
          <p:cNvPr id="5" name="Tijdelijke aanduiding voor tekst 4">
            <a:extLst>
              <a:ext uri="{FF2B5EF4-FFF2-40B4-BE49-F238E27FC236}">
                <a16:creationId xmlns:a16="http://schemas.microsoft.com/office/drawing/2014/main" id="{EB2D4925-2085-4DC7-B309-C839FA2ABDFF}"/>
              </a:ext>
            </a:extLst>
          </p:cNvPr>
          <p:cNvSpPr>
            <a:spLocks noGrp="1"/>
          </p:cNvSpPr>
          <p:nvPr>
            <p:ph type="body" sz="quarter" idx="3"/>
          </p:nvPr>
        </p:nvSpPr>
        <p:spPr>
          <a:xfrm>
            <a:off x="7885112" y="1681163"/>
            <a:ext cx="3470276" cy="823912"/>
          </a:xfrm>
        </p:spPr>
        <p:txBody>
          <a:bodyPr>
            <a:normAutofit/>
          </a:bodyPr>
          <a:lstStyle/>
          <a:p>
            <a:pPr algn="ctr"/>
            <a:r>
              <a:rPr lang="nl-BE" sz="3200" dirty="0">
                <a:solidFill>
                  <a:srgbClr val="CC9900"/>
                </a:solidFill>
              </a:rPr>
              <a:t>NEGATIEF</a:t>
            </a:r>
            <a:endParaRPr lang="en-IE" sz="3200" dirty="0">
              <a:solidFill>
                <a:srgbClr val="CC9900"/>
              </a:solidFill>
            </a:endParaRPr>
          </a:p>
        </p:txBody>
      </p:sp>
      <p:sp>
        <p:nvSpPr>
          <p:cNvPr id="6" name="Tijdelijke aanduiding voor inhoud 5">
            <a:extLst>
              <a:ext uri="{FF2B5EF4-FFF2-40B4-BE49-F238E27FC236}">
                <a16:creationId xmlns:a16="http://schemas.microsoft.com/office/drawing/2014/main" id="{F3E5B6B8-9C63-41A1-BD4B-ACE7224361FA}"/>
              </a:ext>
            </a:extLst>
          </p:cNvPr>
          <p:cNvSpPr>
            <a:spLocks noGrp="1"/>
          </p:cNvSpPr>
          <p:nvPr>
            <p:ph sz="quarter" idx="4"/>
          </p:nvPr>
        </p:nvSpPr>
        <p:spPr>
          <a:xfrm>
            <a:off x="8721724" y="2505075"/>
            <a:ext cx="3470276" cy="3684588"/>
          </a:xfrm>
        </p:spPr>
        <p:txBody>
          <a:bodyPr/>
          <a:lstStyle/>
          <a:p>
            <a:pPr marL="533400" indent="-533400">
              <a:buFont typeface="Wingdings" panose="05000000000000000000" pitchFamily="2" charset="2"/>
              <a:buChar char="«"/>
            </a:pPr>
            <a:endParaRPr lang="nl-BE" dirty="0"/>
          </a:p>
          <a:p>
            <a:pPr marL="533400" indent="-533400">
              <a:buFont typeface="Wingdings" panose="05000000000000000000" pitchFamily="2" charset="2"/>
              <a:buChar char="«"/>
            </a:pPr>
            <a:r>
              <a:rPr lang="nl-BE" dirty="0"/>
              <a:t>Stier</a:t>
            </a:r>
          </a:p>
          <a:p>
            <a:pPr marL="533400" indent="-533400">
              <a:buFont typeface="Wingdings" panose="05000000000000000000" pitchFamily="2" charset="2"/>
              <a:buChar char="«"/>
            </a:pPr>
            <a:r>
              <a:rPr lang="nl-BE" dirty="0"/>
              <a:t>Kreeft</a:t>
            </a:r>
          </a:p>
          <a:p>
            <a:pPr marL="533400" indent="-533400">
              <a:buFont typeface="Wingdings" panose="05000000000000000000" pitchFamily="2" charset="2"/>
              <a:buChar char="«"/>
            </a:pPr>
            <a:r>
              <a:rPr lang="nl-BE" dirty="0"/>
              <a:t>Maagd</a:t>
            </a:r>
          </a:p>
          <a:p>
            <a:pPr marL="533400" indent="-533400">
              <a:buFont typeface="Wingdings" panose="05000000000000000000" pitchFamily="2" charset="2"/>
              <a:buChar char="«"/>
            </a:pPr>
            <a:r>
              <a:rPr lang="nl-BE" dirty="0"/>
              <a:t>Schorpioen</a:t>
            </a:r>
          </a:p>
          <a:p>
            <a:pPr marL="533400" indent="-533400">
              <a:buFont typeface="Wingdings" panose="05000000000000000000" pitchFamily="2" charset="2"/>
              <a:buChar char="«"/>
            </a:pPr>
            <a:r>
              <a:rPr lang="nl-BE" dirty="0"/>
              <a:t>Steenbok</a:t>
            </a:r>
          </a:p>
          <a:p>
            <a:pPr marL="533400" indent="-533400">
              <a:buFont typeface="Wingdings" panose="05000000000000000000" pitchFamily="2" charset="2"/>
              <a:buChar char="«"/>
            </a:pPr>
            <a:r>
              <a:rPr lang="nl-BE" dirty="0"/>
              <a:t>Vissen</a:t>
            </a:r>
          </a:p>
        </p:txBody>
      </p:sp>
      <p:sp>
        <p:nvSpPr>
          <p:cNvPr id="8" name="Tijdelijke aanduiding voor inhoud 3">
            <a:extLst>
              <a:ext uri="{FF2B5EF4-FFF2-40B4-BE49-F238E27FC236}">
                <a16:creationId xmlns:a16="http://schemas.microsoft.com/office/drawing/2014/main" id="{21CE1451-FD42-4C59-B892-819FBC8D66E4}"/>
              </a:ext>
            </a:extLst>
          </p:cNvPr>
          <p:cNvSpPr txBox="1">
            <a:spLocks/>
          </p:cNvSpPr>
          <p:nvPr/>
        </p:nvSpPr>
        <p:spPr>
          <a:xfrm>
            <a:off x="876296" y="1975211"/>
            <a:ext cx="3806827" cy="437911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3400" indent="-533400">
              <a:lnSpc>
                <a:spcPct val="100000"/>
              </a:lnSpc>
              <a:buFont typeface="Wingdings" panose="05000000000000000000" pitchFamily="2" charset="2"/>
              <a:buChar char="«"/>
            </a:pPr>
            <a:r>
              <a:rPr lang="en-IE" dirty="0"/>
              <a:t>Je </a:t>
            </a:r>
            <a:r>
              <a:rPr lang="en-IE" dirty="0" err="1"/>
              <a:t>manifestatiestroom</a:t>
            </a:r>
            <a:r>
              <a:rPr lang="en-IE" dirty="0"/>
              <a:t>: </a:t>
            </a:r>
            <a:r>
              <a:rPr lang="en-IE" dirty="0" err="1"/>
              <a:t>zegt</a:t>
            </a:r>
            <a:r>
              <a:rPr lang="en-IE" dirty="0"/>
              <a:t> </a:t>
            </a:r>
            <a:r>
              <a:rPr lang="en-IE" dirty="0" err="1"/>
              <a:t>iets</a:t>
            </a:r>
            <a:r>
              <a:rPr lang="en-IE" dirty="0"/>
              <a:t> over hoe je tot </a:t>
            </a:r>
            <a:r>
              <a:rPr lang="en-IE" dirty="0" err="1"/>
              <a:t>actie</a:t>
            </a:r>
            <a:r>
              <a:rPr lang="en-IE" dirty="0"/>
              <a:t> </a:t>
            </a:r>
            <a:r>
              <a:rPr lang="en-IE" dirty="0" err="1"/>
              <a:t>komt</a:t>
            </a:r>
            <a:endParaRPr lang="en-IE" dirty="0"/>
          </a:p>
          <a:p>
            <a:pPr marL="533400" indent="-533400">
              <a:lnSpc>
                <a:spcPct val="100000"/>
              </a:lnSpc>
              <a:buFont typeface="Wingdings" panose="05000000000000000000" pitchFamily="2" charset="2"/>
              <a:buChar char="«"/>
            </a:pPr>
            <a:r>
              <a:rPr lang="en-IE" b="1" dirty="0"/>
              <a:t>POS: </a:t>
            </a:r>
            <a:r>
              <a:rPr lang="en-IE" dirty="0" err="1"/>
              <a:t>wil</a:t>
            </a:r>
            <a:r>
              <a:rPr lang="en-IE" dirty="0"/>
              <a:t> </a:t>
            </a:r>
            <a:r>
              <a:rPr lang="en-IE" dirty="0" err="1"/>
              <a:t>naar</a:t>
            </a:r>
            <a:r>
              <a:rPr lang="en-IE" dirty="0"/>
              <a:t> </a:t>
            </a:r>
            <a:r>
              <a:rPr lang="en-IE" dirty="0" err="1"/>
              <a:t>buiten</a:t>
            </a:r>
            <a:r>
              <a:rPr lang="en-IE" dirty="0"/>
              <a:t> </a:t>
            </a:r>
            <a:r>
              <a:rPr lang="en-IE" dirty="0" err="1"/>
              <a:t>treden</a:t>
            </a:r>
            <a:r>
              <a:rPr lang="en-IE" dirty="0"/>
              <a:t>, </a:t>
            </a:r>
            <a:r>
              <a:rPr lang="en-IE" dirty="0" err="1"/>
              <a:t>neemt</a:t>
            </a:r>
            <a:r>
              <a:rPr lang="en-IE" dirty="0"/>
              <a:t> </a:t>
            </a:r>
            <a:r>
              <a:rPr lang="en-IE" dirty="0" err="1"/>
              <a:t>actie</a:t>
            </a:r>
            <a:r>
              <a:rPr lang="en-IE" dirty="0"/>
              <a:t> en </a:t>
            </a:r>
            <a:r>
              <a:rPr lang="en-IE" dirty="0" err="1"/>
              <a:t>initiatief</a:t>
            </a:r>
            <a:r>
              <a:rPr lang="en-IE" dirty="0"/>
              <a:t> (extravert)</a:t>
            </a:r>
          </a:p>
          <a:p>
            <a:pPr marL="533400" indent="-533400">
              <a:lnSpc>
                <a:spcPct val="100000"/>
              </a:lnSpc>
              <a:buFont typeface="Wingdings" panose="05000000000000000000" pitchFamily="2" charset="2"/>
              <a:buChar char="«"/>
            </a:pPr>
            <a:r>
              <a:rPr lang="en-IE" b="1" dirty="0"/>
              <a:t>NEG: </a:t>
            </a:r>
            <a:r>
              <a:rPr lang="en-IE" dirty="0" err="1"/>
              <a:t>richt</a:t>
            </a:r>
            <a:r>
              <a:rPr lang="en-IE" dirty="0"/>
              <a:t> </a:t>
            </a:r>
            <a:r>
              <a:rPr lang="en-IE" dirty="0" err="1"/>
              <a:t>zich</a:t>
            </a:r>
            <a:r>
              <a:rPr lang="en-IE" dirty="0"/>
              <a:t> </a:t>
            </a:r>
            <a:r>
              <a:rPr lang="en-IE" dirty="0" err="1"/>
              <a:t>naar</a:t>
            </a:r>
            <a:r>
              <a:rPr lang="en-IE" dirty="0"/>
              <a:t> </a:t>
            </a:r>
            <a:r>
              <a:rPr lang="en-IE" dirty="0" err="1"/>
              <a:t>binnen</a:t>
            </a:r>
            <a:r>
              <a:rPr lang="en-IE" dirty="0"/>
              <a:t>, is </a:t>
            </a:r>
            <a:r>
              <a:rPr lang="en-IE" dirty="0" err="1"/>
              <a:t>afwachtend</a:t>
            </a:r>
            <a:r>
              <a:rPr lang="en-IE" dirty="0"/>
              <a:t> en </a:t>
            </a:r>
            <a:r>
              <a:rPr lang="en-IE" dirty="0" err="1"/>
              <a:t>passief</a:t>
            </a:r>
            <a:r>
              <a:rPr lang="en-IE" dirty="0"/>
              <a:t> (introvert)</a:t>
            </a:r>
          </a:p>
        </p:txBody>
      </p:sp>
      <p:sp>
        <p:nvSpPr>
          <p:cNvPr id="9" name="Rechthoek 8">
            <a:extLst>
              <a:ext uri="{FF2B5EF4-FFF2-40B4-BE49-F238E27FC236}">
                <a16:creationId xmlns:a16="http://schemas.microsoft.com/office/drawing/2014/main" id="{FAD40A03-B554-4BAC-9A96-AC430FBD350B}"/>
              </a:ext>
            </a:extLst>
          </p:cNvPr>
          <p:cNvSpPr/>
          <p:nvPr/>
        </p:nvSpPr>
        <p:spPr>
          <a:xfrm>
            <a:off x="5270500" y="1690688"/>
            <a:ext cx="6248400" cy="4530726"/>
          </a:xfrm>
          <a:prstGeom prst="rect">
            <a:avLst/>
          </a:prstGeom>
          <a:no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703225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9BF2E3-D043-4760-A58F-CC92D30CDC81}"/>
              </a:ext>
            </a:extLst>
          </p:cNvPr>
          <p:cNvSpPr>
            <a:spLocks noGrp="1"/>
          </p:cNvSpPr>
          <p:nvPr>
            <p:ph type="title"/>
          </p:nvPr>
        </p:nvSpPr>
        <p:spPr>
          <a:xfrm>
            <a:off x="6594192" y="365293"/>
            <a:ext cx="5257800" cy="1325563"/>
          </a:xfrm>
        </p:spPr>
        <p:txBody>
          <a:bodyPr/>
          <a:lstStyle/>
          <a:p>
            <a:r>
              <a:rPr lang="nl-BE" dirty="0"/>
              <a:t>In je horoscoop</a:t>
            </a:r>
            <a:endParaRPr lang="en-IE" dirty="0"/>
          </a:p>
        </p:txBody>
      </p:sp>
      <p:pic>
        <p:nvPicPr>
          <p:cNvPr id="6" name="Afbeelding 5">
            <a:extLst>
              <a:ext uri="{FF2B5EF4-FFF2-40B4-BE49-F238E27FC236}">
                <a16:creationId xmlns:a16="http://schemas.microsoft.com/office/drawing/2014/main" id="{E36F038E-9FE0-4B38-B68B-F337BFF88837}"/>
              </a:ext>
            </a:extLst>
          </p:cNvPr>
          <p:cNvPicPr>
            <a:picLocks noChangeAspect="1"/>
          </p:cNvPicPr>
          <p:nvPr/>
        </p:nvPicPr>
        <p:blipFill rotWithShape="1">
          <a:blip r:embed="rId3"/>
          <a:srcRect l="30679" t="1771" r="30229" b="6486"/>
          <a:stretch/>
        </p:blipFill>
        <p:spPr>
          <a:xfrm>
            <a:off x="12700" y="0"/>
            <a:ext cx="5194968" cy="6858000"/>
          </a:xfrm>
          <a:prstGeom prst="rect">
            <a:avLst/>
          </a:prstGeom>
        </p:spPr>
      </p:pic>
      <p:pic>
        <p:nvPicPr>
          <p:cNvPr id="7" name="Afbeelding 6">
            <a:extLst>
              <a:ext uri="{FF2B5EF4-FFF2-40B4-BE49-F238E27FC236}">
                <a16:creationId xmlns:a16="http://schemas.microsoft.com/office/drawing/2014/main" id="{8296827A-E11C-4BEA-9032-C60AB4651AB5}"/>
              </a:ext>
            </a:extLst>
          </p:cNvPr>
          <p:cNvPicPr>
            <a:picLocks noChangeAspect="1"/>
          </p:cNvPicPr>
          <p:nvPr/>
        </p:nvPicPr>
        <p:blipFill rotWithShape="1">
          <a:blip r:embed="rId3"/>
          <a:srcRect l="61892" t="69092" r="31647" b="7347"/>
          <a:stretch/>
        </p:blipFill>
        <p:spPr>
          <a:xfrm>
            <a:off x="6613306" y="2498222"/>
            <a:ext cx="1947072" cy="3994485"/>
          </a:xfrm>
          <a:prstGeom prst="rect">
            <a:avLst/>
          </a:prstGeom>
        </p:spPr>
      </p:pic>
      <p:sp>
        <p:nvSpPr>
          <p:cNvPr id="8" name="Pijl: omlaag 7">
            <a:extLst>
              <a:ext uri="{FF2B5EF4-FFF2-40B4-BE49-F238E27FC236}">
                <a16:creationId xmlns:a16="http://schemas.microsoft.com/office/drawing/2014/main" id="{74420459-20E1-499A-B467-BD37CFDDC101}"/>
              </a:ext>
            </a:extLst>
          </p:cNvPr>
          <p:cNvSpPr/>
          <p:nvPr/>
        </p:nvSpPr>
        <p:spPr>
          <a:xfrm rot="13318776">
            <a:off x="5458676" y="4266225"/>
            <a:ext cx="755855" cy="1163233"/>
          </a:xfrm>
          <a:prstGeom prst="downArrow">
            <a:avLst>
              <a:gd name="adj1" fmla="val 32476"/>
              <a:gd name="adj2" fmla="val 55980"/>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ijdelijke aanduiding voor inhoud 2">
            <a:extLst>
              <a:ext uri="{FF2B5EF4-FFF2-40B4-BE49-F238E27FC236}">
                <a16:creationId xmlns:a16="http://schemas.microsoft.com/office/drawing/2014/main" id="{B4C76194-2147-4249-8457-7AFDC9C285C6}"/>
              </a:ext>
            </a:extLst>
          </p:cNvPr>
          <p:cNvSpPr>
            <a:spLocks noGrp="1"/>
          </p:cNvSpPr>
          <p:nvPr>
            <p:ph idx="1"/>
          </p:nvPr>
        </p:nvSpPr>
        <p:spPr>
          <a:xfrm>
            <a:off x="8619707" y="2601049"/>
            <a:ext cx="3232285" cy="3788830"/>
          </a:xfrm>
        </p:spPr>
        <p:txBody>
          <a:bodyPr anchor="ctr">
            <a:normAutofit/>
          </a:bodyPr>
          <a:lstStyle/>
          <a:p>
            <a:pPr marL="514350" indent="-514350">
              <a:buFont typeface="+mj-lt"/>
              <a:buAutoNum type="alphaUcPeriod"/>
            </a:pPr>
            <a:r>
              <a:rPr lang="nl-BE" sz="3200" dirty="0">
                <a:solidFill>
                  <a:srgbClr val="000000"/>
                </a:solidFill>
              </a:rPr>
              <a:t>Elementen</a:t>
            </a:r>
          </a:p>
          <a:p>
            <a:pPr marL="514350" indent="-514350">
              <a:buFont typeface="+mj-lt"/>
              <a:buAutoNum type="alphaUcPeriod"/>
            </a:pPr>
            <a:endParaRPr lang="nl-BE" sz="3200" dirty="0">
              <a:solidFill>
                <a:srgbClr val="000000"/>
              </a:solidFill>
            </a:endParaRPr>
          </a:p>
          <a:p>
            <a:pPr marL="514350" indent="-514350">
              <a:buFont typeface="+mj-lt"/>
              <a:buAutoNum type="alphaUcPeriod"/>
            </a:pPr>
            <a:r>
              <a:rPr lang="nl-BE" sz="3200" dirty="0">
                <a:solidFill>
                  <a:srgbClr val="000000"/>
                </a:solidFill>
              </a:rPr>
              <a:t>Kruisen of </a:t>
            </a:r>
            <a:br>
              <a:rPr lang="nl-BE" sz="3200" dirty="0">
                <a:solidFill>
                  <a:srgbClr val="000000"/>
                </a:solidFill>
              </a:rPr>
            </a:br>
            <a:r>
              <a:rPr lang="nl-BE" sz="3200" dirty="0">
                <a:solidFill>
                  <a:srgbClr val="000000"/>
                </a:solidFill>
              </a:rPr>
              <a:t>Modaliteiten</a:t>
            </a:r>
          </a:p>
          <a:p>
            <a:pPr marL="514350" indent="-514350">
              <a:buFont typeface="+mj-lt"/>
              <a:buAutoNum type="alphaUcPeriod"/>
            </a:pPr>
            <a:endParaRPr lang="nl-BE" sz="3200" dirty="0">
              <a:solidFill>
                <a:srgbClr val="000000"/>
              </a:solidFill>
            </a:endParaRPr>
          </a:p>
          <a:p>
            <a:pPr marL="514350" indent="-514350">
              <a:buFont typeface="+mj-lt"/>
              <a:buAutoNum type="alphaUcPeriod"/>
            </a:pPr>
            <a:r>
              <a:rPr lang="nl-BE" sz="3200" dirty="0">
                <a:solidFill>
                  <a:srgbClr val="000000"/>
                </a:solidFill>
              </a:rPr>
              <a:t>Polariteiten</a:t>
            </a:r>
            <a:endParaRPr lang="en-IE" sz="3200" dirty="0">
              <a:solidFill>
                <a:srgbClr val="000000"/>
              </a:solidFill>
            </a:endParaRPr>
          </a:p>
        </p:txBody>
      </p:sp>
    </p:spTree>
    <p:extLst>
      <p:ext uri="{BB962C8B-B14F-4D97-AF65-F5344CB8AC3E}">
        <p14:creationId xmlns:p14="http://schemas.microsoft.com/office/powerpoint/2010/main" val="2026897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Gratis horoscoop 63%">
            <a:extLst>
              <a:ext uri="{FF2B5EF4-FFF2-40B4-BE49-F238E27FC236}">
                <a16:creationId xmlns:a16="http://schemas.microsoft.com/office/drawing/2014/main" id="{C7C60CF7-B18A-4A1D-ABD6-23CB4E8FE8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5299"/>
          <a:stretch/>
        </p:blipFill>
        <p:spPr bwMode="auto">
          <a:xfrm>
            <a:off x="5861862" y="0"/>
            <a:ext cx="631194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ijl: omlaag 3">
            <a:extLst>
              <a:ext uri="{FF2B5EF4-FFF2-40B4-BE49-F238E27FC236}">
                <a16:creationId xmlns:a16="http://schemas.microsoft.com/office/drawing/2014/main" id="{1C6F9B99-C58C-4A47-BCC5-F2CF5024AF5E}"/>
              </a:ext>
            </a:extLst>
          </p:cNvPr>
          <p:cNvSpPr/>
          <p:nvPr/>
        </p:nvSpPr>
        <p:spPr>
          <a:xfrm rot="6662839">
            <a:off x="5229713" y="3187739"/>
            <a:ext cx="755855" cy="1853675"/>
          </a:xfrm>
          <a:prstGeom prst="downArrow">
            <a:avLst>
              <a:gd name="adj1" fmla="val 32476"/>
              <a:gd name="adj2" fmla="val 55980"/>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Ovaal 6">
            <a:extLst>
              <a:ext uri="{FF2B5EF4-FFF2-40B4-BE49-F238E27FC236}">
                <a16:creationId xmlns:a16="http://schemas.microsoft.com/office/drawing/2014/main" id="{E1E6B120-4B15-46C7-8B61-52B257E22A8F}"/>
              </a:ext>
            </a:extLst>
          </p:cNvPr>
          <p:cNvSpPr/>
          <p:nvPr/>
        </p:nvSpPr>
        <p:spPr>
          <a:xfrm>
            <a:off x="6608372" y="3530600"/>
            <a:ext cx="2286000" cy="2101379"/>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ijdelijke aanduiding voor inhoud 2">
            <a:extLst>
              <a:ext uri="{FF2B5EF4-FFF2-40B4-BE49-F238E27FC236}">
                <a16:creationId xmlns:a16="http://schemas.microsoft.com/office/drawing/2014/main" id="{82EEA914-874B-4C30-B92D-7CF12D20C523}"/>
              </a:ext>
            </a:extLst>
          </p:cNvPr>
          <p:cNvSpPr>
            <a:spLocks noGrp="1"/>
          </p:cNvSpPr>
          <p:nvPr>
            <p:ph idx="1"/>
          </p:nvPr>
        </p:nvSpPr>
        <p:spPr>
          <a:xfrm>
            <a:off x="838200" y="2020570"/>
            <a:ext cx="3950235" cy="3788830"/>
          </a:xfrm>
        </p:spPr>
        <p:txBody>
          <a:bodyPr anchor="ctr">
            <a:normAutofit/>
          </a:bodyPr>
          <a:lstStyle/>
          <a:p>
            <a:pPr marL="0" indent="0">
              <a:buNone/>
            </a:pPr>
            <a:r>
              <a:rPr lang="nl-BE" sz="3200" b="1" dirty="0">
                <a:solidFill>
                  <a:srgbClr val="000000"/>
                </a:solidFill>
              </a:rPr>
              <a:t>Horizontaal</a:t>
            </a:r>
          </a:p>
          <a:p>
            <a:pPr marL="0" indent="0">
              <a:buNone/>
            </a:pPr>
            <a:r>
              <a:rPr lang="nl-BE" sz="3200" dirty="0">
                <a:solidFill>
                  <a:srgbClr val="000000"/>
                </a:solidFill>
              </a:rPr>
              <a:t>Elementen (V, L, A, W)</a:t>
            </a:r>
          </a:p>
          <a:p>
            <a:pPr marL="514350" indent="-514350">
              <a:buFont typeface="+mj-lt"/>
              <a:buAutoNum type="alphaUcPeriod"/>
            </a:pPr>
            <a:endParaRPr lang="nl-BE" sz="3200" dirty="0">
              <a:solidFill>
                <a:srgbClr val="000000"/>
              </a:solidFill>
            </a:endParaRPr>
          </a:p>
          <a:p>
            <a:pPr marL="0" indent="0">
              <a:buNone/>
            </a:pPr>
            <a:r>
              <a:rPr lang="nl-BE" sz="3200" b="1" dirty="0">
                <a:solidFill>
                  <a:srgbClr val="000000"/>
                </a:solidFill>
              </a:rPr>
              <a:t>Verticaal</a:t>
            </a:r>
          </a:p>
          <a:p>
            <a:pPr marL="0" indent="0">
              <a:buNone/>
            </a:pPr>
            <a:r>
              <a:rPr lang="nl-BE" sz="3200" dirty="0">
                <a:solidFill>
                  <a:srgbClr val="000000"/>
                </a:solidFill>
              </a:rPr>
              <a:t>Kruisen of </a:t>
            </a:r>
            <a:br>
              <a:rPr lang="nl-BE" sz="3200" dirty="0">
                <a:solidFill>
                  <a:srgbClr val="000000"/>
                </a:solidFill>
              </a:rPr>
            </a:br>
            <a:r>
              <a:rPr lang="nl-BE" sz="3200" dirty="0">
                <a:solidFill>
                  <a:srgbClr val="000000"/>
                </a:solidFill>
              </a:rPr>
              <a:t>Modaliteiten (H, V, B)</a:t>
            </a:r>
          </a:p>
        </p:txBody>
      </p:sp>
      <p:sp>
        <p:nvSpPr>
          <p:cNvPr id="9" name="Titel 1">
            <a:extLst>
              <a:ext uri="{FF2B5EF4-FFF2-40B4-BE49-F238E27FC236}">
                <a16:creationId xmlns:a16="http://schemas.microsoft.com/office/drawing/2014/main" id="{63EBA17A-72D6-40E1-9695-6965412F046D}"/>
              </a:ext>
            </a:extLst>
          </p:cNvPr>
          <p:cNvSpPr>
            <a:spLocks noGrp="1"/>
          </p:cNvSpPr>
          <p:nvPr>
            <p:ph type="title"/>
          </p:nvPr>
        </p:nvSpPr>
        <p:spPr>
          <a:xfrm>
            <a:off x="838200" y="695007"/>
            <a:ext cx="5257800" cy="1325563"/>
          </a:xfrm>
        </p:spPr>
        <p:txBody>
          <a:bodyPr/>
          <a:lstStyle/>
          <a:p>
            <a:r>
              <a:rPr lang="nl-BE" dirty="0"/>
              <a:t>In Astro.com</a:t>
            </a:r>
            <a:endParaRPr lang="en-IE" dirty="0"/>
          </a:p>
        </p:txBody>
      </p:sp>
    </p:spTree>
    <p:extLst>
      <p:ext uri="{BB962C8B-B14F-4D97-AF65-F5344CB8AC3E}">
        <p14:creationId xmlns:p14="http://schemas.microsoft.com/office/powerpoint/2010/main" val="112463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kaart&#10;&#10;Beschrijving is gegenereerd met hoge betrouwbaarheid">
            <a:extLst>
              <a:ext uri="{FF2B5EF4-FFF2-40B4-BE49-F238E27FC236}">
                <a16:creationId xmlns:a16="http://schemas.microsoft.com/office/drawing/2014/main" id="{BC180AE6-A486-4351-833C-12A5223EBEF9}"/>
              </a:ext>
            </a:extLst>
          </p:cNvPr>
          <p:cNvPicPr>
            <a:picLocks noChangeAspect="1"/>
          </p:cNvPicPr>
          <p:nvPr/>
        </p:nvPicPr>
        <p:blipFill rotWithShape="1">
          <a:blip r:embed="rId3">
            <a:extLst>
              <a:ext uri="{28A0092B-C50C-407E-A947-70E740481C1C}">
                <a14:useLocalDpi xmlns:a14="http://schemas.microsoft.com/office/drawing/2010/main" val="0"/>
              </a:ext>
            </a:extLst>
          </a:blip>
          <a:srcRect t="6044" b="8412"/>
          <a:stretch/>
        </p:blipFill>
        <p:spPr>
          <a:xfrm>
            <a:off x="0" y="0"/>
            <a:ext cx="12192000" cy="6858000"/>
          </a:xfrm>
          <a:prstGeom prst="rect">
            <a:avLst/>
          </a:prstGeom>
        </p:spPr>
      </p:pic>
      <p:sp>
        <p:nvSpPr>
          <p:cNvPr id="6" name="Rechthoek 5">
            <a:extLst>
              <a:ext uri="{FF2B5EF4-FFF2-40B4-BE49-F238E27FC236}">
                <a16:creationId xmlns:a16="http://schemas.microsoft.com/office/drawing/2014/main" id="{1CDAF533-7D3C-4B2F-9A66-70C1BF75B9A0}"/>
              </a:ext>
            </a:extLst>
          </p:cNvPr>
          <p:cNvSpPr/>
          <p:nvPr/>
        </p:nvSpPr>
        <p:spPr>
          <a:xfrm>
            <a:off x="422910" y="800100"/>
            <a:ext cx="11258550" cy="5292090"/>
          </a:xfrm>
          <a:prstGeom prst="rect">
            <a:avLst/>
          </a:prstGeom>
          <a:solidFill>
            <a:srgbClr val="FAFF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CE502AAE-E72D-468C-9261-347AF24015DD}"/>
              </a:ext>
            </a:extLst>
          </p:cNvPr>
          <p:cNvSpPr>
            <a:spLocks noGrp="1"/>
          </p:cNvSpPr>
          <p:nvPr>
            <p:ph type="title"/>
          </p:nvPr>
        </p:nvSpPr>
        <p:spPr>
          <a:xfrm>
            <a:off x="648929" y="629266"/>
            <a:ext cx="10689631" cy="1676603"/>
          </a:xfrm>
        </p:spPr>
        <p:txBody>
          <a:bodyPr>
            <a:normAutofit/>
          </a:bodyPr>
          <a:lstStyle/>
          <a:p>
            <a:r>
              <a:rPr lang="nl-BE" dirty="0"/>
              <a:t>Planeten, Tekens en Huizen combineren</a:t>
            </a:r>
          </a:p>
        </p:txBody>
      </p:sp>
      <p:sp>
        <p:nvSpPr>
          <p:cNvPr id="3" name="Tijdelijke aanduiding voor inhoud 2">
            <a:extLst>
              <a:ext uri="{FF2B5EF4-FFF2-40B4-BE49-F238E27FC236}">
                <a16:creationId xmlns:a16="http://schemas.microsoft.com/office/drawing/2014/main" id="{67C76D4D-1054-4DC2-B561-B784E878276F}"/>
              </a:ext>
            </a:extLst>
          </p:cNvPr>
          <p:cNvSpPr>
            <a:spLocks noGrp="1"/>
          </p:cNvSpPr>
          <p:nvPr>
            <p:ph idx="1"/>
          </p:nvPr>
        </p:nvSpPr>
        <p:spPr>
          <a:xfrm>
            <a:off x="648930" y="2438400"/>
            <a:ext cx="10301009" cy="4282440"/>
          </a:xfrm>
        </p:spPr>
        <p:txBody>
          <a:bodyPr>
            <a:normAutofit/>
          </a:bodyPr>
          <a:lstStyle/>
          <a:p>
            <a:pPr marL="452438" indent="-452438">
              <a:buFont typeface="Wingdings" panose="05000000000000000000" pitchFamily="2" charset="2"/>
              <a:buChar char=""/>
            </a:pPr>
            <a:r>
              <a:rPr lang="nl-BE" dirty="0"/>
              <a:t>Nu kunnen we de 3 lagen van het astrologisch jargon combineren</a:t>
            </a:r>
          </a:p>
          <a:p>
            <a:pPr marL="452438" indent="-452438">
              <a:buFont typeface="Wingdings" panose="05000000000000000000" pitchFamily="2" charset="2"/>
              <a:buChar char=""/>
            </a:pPr>
            <a:r>
              <a:rPr lang="nl-BE" dirty="0"/>
              <a:t>De regel hiervoor is deze:</a:t>
            </a:r>
          </a:p>
          <a:p>
            <a:pPr marL="452438" indent="-452438">
              <a:buFont typeface="Wingdings" panose="05000000000000000000" pitchFamily="2" charset="2"/>
              <a:buChar char=""/>
            </a:pPr>
            <a:endParaRPr lang="nl-BE" dirty="0"/>
          </a:p>
          <a:p>
            <a:pPr marL="452438" indent="-452438">
              <a:buFont typeface="Wingdings" panose="05000000000000000000" pitchFamily="2" charset="2"/>
              <a:buChar char=""/>
            </a:pPr>
            <a:r>
              <a:rPr lang="nl-BE" b="1" dirty="0"/>
              <a:t>Planeet</a:t>
            </a:r>
            <a:r>
              <a:rPr lang="nl-BE" dirty="0"/>
              <a:t> – WAT er gebeurt</a:t>
            </a:r>
          </a:p>
          <a:p>
            <a:pPr marL="452438" indent="-452438">
              <a:buFont typeface="Wingdings" panose="05000000000000000000" pitchFamily="2" charset="2"/>
              <a:buChar char=""/>
            </a:pPr>
            <a:r>
              <a:rPr lang="nl-BE" b="1" dirty="0"/>
              <a:t>Teken</a:t>
            </a:r>
            <a:r>
              <a:rPr lang="nl-BE" dirty="0"/>
              <a:t> – HOE het gebeurt			</a:t>
            </a:r>
            <a:r>
              <a:rPr lang="nl-BE" b="1" dirty="0"/>
              <a:t>= HET VERHAAL</a:t>
            </a:r>
          </a:p>
          <a:p>
            <a:pPr marL="452438" indent="-452438">
              <a:buFont typeface="Wingdings" panose="05000000000000000000" pitchFamily="2" charset="2"/>
              <a:buChar char=""/>
            </a:pPr>
            <a:r>
              <a:rPr lang="nl-BE" b="1" dirty="0"/>
              <a:t>Huis</a:t>
            </a:r>
            <a:r>
              <a:rPr lang="nl-BE" dirty="0"/>
              <a:t> – WAAR het gebeurt</a:t>
            </a:r>
          </a:p>
        </p:txBody>
      </p:sp>
      <p:sp>
        <p:nvSpPr>
          <p:cNvPr id="4" name="Pijl: punthaak 3">
            <a:extLst>
              <a:ext uri="{FF2B5EF4-FFF2-40B4-BE49-F238E27FC236}">
                <a16:creationId xmlns:a16="http://schemas.microsoft.com/office/drawing/2014/main" id="{0DE8D9ED-6428-4BB7-8451-7AAEC4841AF1}"/>
              </a:ext>
            </a:extLst>
          </p:cNvPr>
          <p:cNvSpPr/>
          <p:nvPr/>
        </p:nvSpPr>
        <p:spPr>
          <a:xfrm>
            <a:off x="5993744" y="4061361"/>
            <a:ext cx="550223" cy="1318161"/>
          </a:xfrm>
          <a:prstGeom prst="chevron">
            <a:avLst/>
          </a:prstGeom>
          <a:solidFill>
            <a:srgbClr val="CC9900"/>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Tree>
    <p:extLst>
      <p:ext uri="{BB962C8B-B14F-4D97-AF65-F5344CB8AC3E}">
        <p14:creationId xmlns:p14="http://schemas.microsoft.com/office/powerpoint/2010/main" val="2309765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502AAE-E72D-468C-9261-347AF24015DD}"/>
              </a:ext>
            </a:extLst>
          </p:cNvPr>
          <p:cNvSpPr>
            <a:spLocks noGrp="1"/>
          </p:cNvSpPr>
          <p:nvPr>
            <p:ph type="title"/>
          </p:nvPr>
        </p:nvSpPr>
        <p:spPr>
          <a:xfrm>
            <a:off x="648929" y="629266"/>
            <a:ext cx="10803931" cy="1676603"/>
          </a:xfrm>
        </p:spPr>
        <p:txBody>
          <a:bodyPr>
            <a:normAutofit/>
          </a:bodyPr>
          <a:lstStyle/>
          <a:p>
            <a:r>
              <a:rPr lang="nl-BE" dirty="0"/>
              <a:t>Planeten, Tekens en Huizen combineren</a:t>
            </a:r>
          </a:p>
        </p:txBody>
      </p:sp>
      <p:sp>
        <p:nvSpPr>
          <p:cNvPr id="3" name="Tijdelijke aanduiding voor inhoud 2">
            <a:extLst>
              <a:ext uri="{FF2B5EF4-FFF2-40B4-BE49-F238E27FC236}">
                <a16:creationId xmlns:a16="http://schemas.microsoft.com/office/drawing/2014/main" id="{67C76D4D-1054-4DC2-B561-B784E878276F}"/>
              </a:ext>
            </a:extLst>
          </p:cNvPr>
          <p:cNvSpPr>
            <a:spLocks noGrp="1"/>
          </p:cNvSpPr>
          <p:nvPr>
            <p:ph idx="1"/>
          </p:nvPr>
        </p:nvSpPr>
        <p:spPr>
          <a:xfrm>
            <a:off x="7882891" y="2291448"/>
            <a:ext cx="3766804" cy="4402304"/>
          </a:xfrm>
        </p:spPr>
        <p:txBody>
          <a:bodyPr>
            <a:normAutofit fontScale="92500" lnSpcReduction="10000"/>
          </a:bodyPr>
          <a:lstStyle/>
          <a:p>
            <a:pPr marL="452438" indent="-452438">
              <a:buFont typeface="Wingdings" panose="05000000000000000000" pitchFamily="2" charset="2"/>
              <a:buChar char=""/>
            </a:pPr>
            <a:r>
              <a:rPr lang="nl-BE" dirty="0"/>
              <a:t>Als je je Zon in Waterman hebt in huis V, is het je </a:t>
            </a:r>
            <a:r>
              <a:rPr lang="nl-BE" u="sng" dirty="0"/>
              <a:t>doel</a:t>
            </a:r>
            <a:r>
              <a:rPr lang="nl-BE" dirty="0"/>
              <a:t> (Zon) om je </a:t>
            </a:r>
            <a:r>
              <a:rPr lang="nl-BE" u="sng" dirty="0"/>
              <a:t>unieke</a:t>
            </a:r>
            <a:r>
              <a:rPr lang="nl-BE" dirty="0"/>
              <a:t>, </a:t>
            </a:r>
            <a:r>
              <a:rPr lang="nl-BE" u="sng" dirty="0"/>
              <a:t>vernieuwende</a:t>
            </a:r>
            <a:r>
              <a:rPr lang="nl-BE" dirty="0"/>
              <a:t> (Waterman) zelf te laten stralen (Zon) op het levensterrein van </a:t>
            </a:r>
            <a:r>
              <a:rPr lang="nl-BE" u="sng" dirty="0"/>
              <a:t>vrije tijd</a:t>
            </a:r>
            <a:r>
              <a:rPr lang="nl-BE" dirty="0"/>
              <a:t>, </a:t>
            </a:r>
            <a:r>
              <a:rPr lang="nl-BE" u="sng" dirty="0"/>
              <a:t>plezier</a:t>
            </a:r>
            <a:r>
              <a:rPr lang="nl-BE" dirty="0"/>
              <a:t> en jezelf op </a:t>
            </a:r>
            <a:r>
              <a:rPr lang="nl-BE" u="sng" dirty="0"/>
              <a:t>creatieve</a:t>
            </a:r>
            <a:r>
              <a:rPr lang="nl-BE" dirty="0"/>
              <a:t> manieren en </a:t>
            </a:r>
            <a:r>
              <a:rPr lang="nl-BE" u="sng" dirty="0"/>
              <a:t>via kinderen</a:t>
            </a:r>
            <a:r>
              <a:rPr lang="nl-BE" dirty="0"/>
              <a:t> uit te drukken (Huis 5).</a:t>
            </a:r>
          </a:p>
        </p:txBody>
      </p:sp>
      <p:graphicFrame>
        <p:nvGraphicFramePr>
          <p:cNvPr id="4" name="Tabel 3">
            <a:extLst>
              <a:ext uri="{FF2B5EF4-FFF2-40B4-BE49-F238E27FC236}">
                <a16:creationId xmlns:a16="http://schemas.microsoft.com/office/drawing/2014/main" id="{FD76494C-1D01-4024-B668-0FDE4F1FBFC6}"/>
              </a:ext>
            </a:extLst>
          </p:cNvPr>
          <p:cNvGraphicFramePr>
            <a:graphicFrameLocks noGrp="1"/>
          </p:cNvGraphicFramePr>
          <p:nvPr>
            <p:extLst>
              <p:ext uri="{D42A27DB-BD31-4B8C-83A1-F6EECF244321}">
                <p14:modId xmlns:p14="http://schemas.microsoft.com/office/powerpoint/2010/main" val="2948055504"/>
              </p:ext>
            </p:extLst>
          </p:nvPr>
        </p:nvGraphicFramePr>
        <p:xfrm>
          <a:off x="739140" y="2200427"/>
          <a:ext cx="6907530" cy="4657574"/>
        </p:xfrm>
        <a:graphic>
          <a:graphicData uri="http://schemas.openxmlformats.org/drawingml/2006/table">
            <a:tbl>
              <a:tblPr firstRow="1" bandRow="1">
                <a:tableStyleId>{21E4AEA4-8DFA-4A89-87EB-49C32662AFE0}</a:tableStyleId>
              </a:tblPr>
              <a:tblGrid>
                <a:gridCol w="2302510">
                  <a:extLst>
                    <a:ext uri="{9D8B030D-6E8A-4147-A177-3AD203B41FA5}">
                      <a16:colId xmlns:a16="http://schemas.microsoft.com/office/drawing/2014/main" val="23705721"/>
                    </a:ext>
                  </a:extLst>
                </a:gridCol>
                <a:gridCol w="2302510">
                  <a:extLst>
                    <a:ext uri="{9D8B030D-6E8A-4147-A177-3AD203B41FA5}">
                      <a16:colId xmlns:a16="http://schemas.microsoft.com/office/drawing/2014/main" val="2443943048"/>
                    </a:ext>
                  </a:extLst>
                </a:gridCol>
                <a:gridCol w="2302510">
                  <a:extLst>
                    <a:ext uri="{9D8B030D-6E8A-4147-A177-3AD203B41FA5}">
                      <a16:colId xmlns:a16="http://schemas.microsoft.com/office/drawing/2014/main" val="2366191118"/>
                    </a:ext>
                  </a:extLst>
                </a:gridCol>
              </a:tblGrid>
              <a:tr h="604700">
                <a:tc>
                  <a:txBody>
                    <a:bodyPr/>
                    <a:lstStyle/>
                    <a:p>
                      <a:pPr algn="ctr">
                        <a:lnSpc>
                          <a:spcPct val="150000"/>
                        </a:lnSpc>
                      </a:pPr>
                      <a:r>
                        <a:rPr lang="nl-BE" sz="2400" dirty="0"/>
                        <a:t>PLANEET </a:t>
                      </a:r>
                    </a:p>
                  </a:txBody>
                  <a:tcPr/>
                </a:tc>
                <a:tc>
                  <a:txBody>
                    <a:bodyPr/>
                    <a:lstStyle/>
                    <a:p>
                      <a:pPr algn="ctr">
                        <a:lnSpc>
                          <a:spcPct val="150000"/>
                        </a:lnSpc>
                      </a:pPr>
                      <a:r>
                        <a:rPr lang="nl-BE" sz="2400" dirty="0"/>
                        <a:t>TEKEN</a:t>
                      </a:r>
                    </a:p>
                  </a:txBody>
                  <a:tcPr/>
                </a:tc>
                <a:tc>
                  <a:txBody>
                    <a:bodyPr/>
                    <a:lstStyle/>
                    <a:p>
                      <a:pPr algn="ctr">
                        <a:lnSpc>
                          <a:spcPct val="150000"/>
                        </a:lnSpc>
                      </a:pPr>
                      <a:r>
                        <a:rPr lang="nl-BE" sz="2400" dirty="0"/>
                        <a:t>HUIS</a:t>
                      </a:r>
                    </a:p>
                  </a:txBody>
                  <a:tcPr/>
                </a:tc>
                <a:extLst>
                  <a:ext uri="{0D108BD9-81ED-4DB2-BD59-A6C34878D82A}">
                    <a16:rowId xmlns:a16="http://schemas.microsoft.com/office/drawing/2014/main" val="3404058696"/>
                  </a:ext>
                </a:extLst>
              </a:tr>
              <a:tr h="604700">
                <a:tc>
                  <a:txBody>
                    <a:bodyPr/>
                    <a:lstStyle/>
                    <a:p>
                      <a:pPr algn="ctr">
                        <a:lnSpc>
                          <a:spcPct val="150000"/>
                        </a:lnSpc>
                      </a:pPr>
                      <a:r>
                        <a:rPr lang="nl-BE" sz="2400" b="1" dirty="0"/>
                        <a:t>De Zon </a:t>
                      </a:r>
                      <a:r>
                        <a:rPr lang="nl-BE" sz="2400" dirty="0">
                          <a:latin typeface="AstroDotBasic" panose="02000603000000000000" pitchFamily="2" charset="0"/>
                        </a:rPr>
                        <a:t>A</a:t>
                      </a:r>
                      <a:endParaRPr lang="nl-BE" sz="2400" b="1" dirty="0"/>
                    </a:p>
                  </a:txBody>
                  <a:tcPr anchor="ctr"/>
                </a:tc>
                <a:tc>
                  <a:txBody>
                    <a:bodyPr/>
                    <a:lstStyle/>
                    <a:p>
                      <a:pPr algn="ctr">
                        <a:lnSpc>
                          <a:spcPct val="150000"/>
                        </a:lnSpc>
                      </a:pPr>
                      <a:r>
                        <a:rPr lang="nl-BE" sz="2400" b="1" dirty="0"/>
                        <a:t>Waterman </a:t>
                      </a:r>
                      <a:r>
                        <a:rPr lang="nl-BE" sz="2400" dirty="0">
                          <a:latin typeface="AstroDotBasic" panose="02000603000000000000" pitchFamily="2" charset="0"/>
                        </a:rPr>
                        <a:t>k</a:t>
                      </a:r>
                      <a:endParaRPr lang="nl-BE" sz="2400" b="1" dirty="0"/>
                    </a:p>
                  </a:txBody>
                  <a:tcPr anchor="ctr"/>
                </a:tc>
                <a:tc>
                  <a:txBody>
                    <a:bodyPr/>
                    <a:lstStyle/>
                    <a:p>
                      <a:pPr algn="ctr">
                        <a:lnSpc>
                          <a:spcPct val="150000"/>
                        </a:lnSpc>
                      </a:pPr>
                      <a:r>
                        <a:rPr lang="nl-BE" sz="2400" b="1" dirty="0"/>
                        <a:t>Huis V</a:t>
                      </a:r>
                    </a:p>
                  </a:txBody>
                  <a:tcPr anchor="ctr"/>
                </a:tc>
                <a:extLst>
                  <a:ext uri="{0D108BD9-81ED-4DB2-BD59-A6C34878D82A}">
                    <a16:rowId xmlns:a16="http://schemas.microsoft.com/office/drawing/2014/main" val="1196063491"/>
                  </a:ext>
                </a:extLst>
              </a:tr>
              <a:tr h="3448174">
                <a:tc>
                  <a:txBody>
                    <a:bodyPr/>
                    <a:lstStyle/>
                    <a:p>
                      <a:pPr marL="446088" marR="0" lvl="0" indent="-446088"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nl-BE" sz="2400" dirty="0"/>
                        <a:t>Je diepste wezen</a:t>
                      </a:r>
                    </a:p>
                    <a:p>
                      <a:pPr marL="446088" indent="-446088">
                        <a:lnSpc>
                          <a:spcPct val="150000"/>
                        </a:lnSpc>
                        <a:buFont typeface="Wingdings" panose="05000000000000000000" pitchFamily="2" charset="2"/>
                        <a:buChar char="«"/>
                      </a:pPr>
                      <a:r>
                        <a:rPr lang="nl-BE" sz="2400" dirty="0"/>
                        <a:t>Wilskracht, ratio</a:t>
                      </a:r>
                    </a:p>
                    <a:p>
                      <a:pPr marL="446088" indent="-446088">
                        <a:lnSpc>
                          <a:spcPct val="150000"/>
                        </a:lnSpc>
                        <a:buFont typeface="Wingdings" panose="05000000000000000000" pitchFamily="2" charset="2"/>
                        <a:buChar char="«"/>
                      </a:pPr>
                      <a:r>
                        <a:rPr lang="nl-BE" sz="2400" dirty="0"/>
                        <a:t>Persoonlijk doel</a:t>
                      </a:r>
                    </a:p>
                  </a:txBody>
                  <a:tcPr/>
                </a:tc>
                <a:tc>
                  <a:txBody>
                    <a:bodyPr/>
                    <a:lstStyle/>
                    <a:p>
                      <a:pPr marL="342900" indent="-342900">
                        <a:lnSpc>
                          <a:spcPct val="150000"/>
                        </a:lnSpc>
                        <a:buFont typeface="Wingdings" panose="05000000000000000000" pitchFamily="2" charset="2"/>
                        <a:buChar char="«"/>
                      </a:pPr>
                      <a:r>
                        <a:rPr lang="nl-BE" sz="2400" dirty="0"/>
                        <a:t>Vernieuwer</a:t>
                      </a:r>
                    </a:p>
                    <a:p>
                      <a:pPr marL="342900" indent="-342900">
                        <a:lnSpc>
                          <a:spcPct val="150000"/>
                        </a:lnSpc>
                        <a:buFont typeface="Wingdings" panose="05000000000000000000" pitchFamily="2" charset="2"/>
                        <a:buChar char="«"/>
                      </a:pPr>
                      <a:r>
                        <a:rPr lang="nl-BE" sz="2400" dirty="0"/>
                        <a:t>Behoefte aan vrijheid en gelijkheid</a:t>
                      </a:r>
                    </a:p>
                    <a:p>
                      <a:pPr marL="342900" indent="-342900">
                        <a:lnSpc>
                          <a:spcPct val="150000"/>
                        </a:lnSpc>
                        <a:buFont typeface="Wingdings" panose="05000000000000000000" pitchFamily="2" charset="2"/>
                        <a:buChar char="«"/>
                      </a:pPr>
                      <a:r>
                        <a:rPr lang="nl-BE" sz="2400" dirty="0"/>
                        <a:t>Uniek</a:t>
                      </a:r>
                    </a:p>
                  </a:txBody>
                  <a:tcPr/>
                </a:tc>
                <a:tc>
                  <a:txBody>
                    <a:bodyPr/>
                    <a:lstStyle/>
                    <a:p>
                      <a:pPr marL="342900" indent="-342900">
                        <a:lnSpc>
                          <a:spcPct val="150000"/>
                        </a:lnSpc>
                        <a:buFont typeface="Wingdings" panose="05000000000000000000" pitchFamily="2" charset="2"/>
                        <a:buChar char="«"/>
                      </a:pPr>
                      <a:r>
                        <a:rPr lang="nl-BE" sz="2400" dirty="0"/>
                        <a:t>Zelfexpressie </a:t>
                      </a:r>
                    </a:p>
                    <a:p>
                      <a:pPr marL="342900" indent="-342900">
                        <a:lnSpc>
                          <a:spcPct val="150000"/>
                        </a:lnSpc>
                        <a:buFont typeface="Wingdings" panose="05000000000000000000" pitchFamily="2" charset="2"/>
                        <a:buChar char="«"/>
                      </a:pPr>
                      <a:r>
                        <a:rPr lang="nl-BE" sz="2400" dirty="0"/>
                        <a:t>Kinderen</a:t>
                      </a:r>
                    </a:p>
                    <a:p>
                      <a:pPr marL="342900" indent="-342900">
                        <a:lnSpc>
                          <a:spcPct val="150000"/>
                        </a:lnSpc>
                        <a:buFont typeface="Wingdings" panose="05000000000000000000" pitchFamily="2" charset="2"/>
                        <a:buChar char="«"/>
                      </a:pPr>
                      <a:r>
                        <a:rPr lang="nl-BE" sz="2400" dirty="0"/>
                        <a:t>Vrije tijd</a:t>
                      </a:r>
                    </a:p>
                    <a:p>
                      <a:pPr marL="342900" indent="-342900">
                        <a:lnSpc>
                          <a:spcPct val="150000"/>
                        </a:lnSpc>
                        <a:buFont typeface="Wingdings" panose="05000000000000000000" pitchFamily="2" charset="2"/>
                        <a:buChar char="«"/>
                      </a:pPr>
                      <a:r>
                        <a:rPr lang="nl-BE" sz="2400" dirty="0"/>
                        <a:t>Creativiteit</a:t>
                      </a:r>
                    </a:p>
                    <a:p>
                      <a:pPr marL="342900" indent="-342900">
                        <a:lnSpc>
                          <a:spcPct val="150000"/>
                        </a:lnSpc>
                        <a:buFont typeface="Wingdings" panose="05000000000000000000" pitchFamily="2" charset="2"/>
                        <a:buChar char="«"/>
                      </a:pPr>
                      <a:r>
                        <a:rPr lang="nl-BE" sz="2400" dirty="0"/>
                        <a:t>Plezier, spel  </a:t>
                      </a:r>
                    </a:p>
                  </a:txBody>
                  <a:tcPr/>
                </a:tc>
                <a:extLst>
                  <a:ext uri="{0D108BD9-81ED-4DB2-BD59-A6C34878D82A}">
                    <a16:rowId xmlns:a16="http://schemas.microsoft.com/office/drawing/2014/main" val="1179099424"/>
                  </a:ext>
                </a:extLst>
              </a:tr>
            </a:tbl>
          </a:graphicData>
        </a:graphic>
      </p:graphicFrame>
    </p:spTree>
    <p:extLst>
      <p:ext uri="{BB962C8B-B14F-4D97-AF65-F5344CB8AC3E}">
        <p14:creationId xmlns:p14="http://schemas.microsoft.com/office/powerpoint/2010/main" val="982285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FDB6AE-E96F-4664-A51C-82AE5DC05BCA}"/>
              </a:ext>
            </a:extLst>
          </p:cNvPr>
          <p:cNvSpPr>
            <a:spLocks noGrp="1"/>
          </p:cNvSpPr>
          <p:nvPr>
            <p:ph type="title"/>
          </p:nvPr>
        </p:nvSpPr>
        <p:spPr>
          <a:xfrm>
            <a:off x="648929" y="629266"/>
            <a:ext cx="6586491" cy="1676603"/>
          </a:xfrm>
        </p:spPr>
        <p:txBody>
          <a:bodyPr>
            <a:normAutofit/>
          </a:bodyPr>
          <a:lstStyle/>
          <a:p>
            <a:r>
              <a:rPr lang="nl-BE" sz="3700" dirty="0"/>
              <a:t>METAFOOR: de verbanden begrijpen tussen de Planeten, Tekens en Huizen</a:t>
            </a:r>
          </a:p>
        </p:txBody>
      </p:sp>
      <p:sp>
        <p:nvSpPr>
          <p:cNvPr id="3" name="Tijdelijke aanduiding voor inhoud 2">
            <a:extLst>
              <a:ext uri="{FF2B5EF4-FFF2-40B4-BE49-F238E27FC236}">
                <a16:creationId xmlns:a16="http://schemas.microsoft.com/office/drawing/2014/main" id="{B05EF30C-3EF3-4D7B-B4B5-583EB258510E}"/>
              </a:ext>
            </a:extLst>
          </p:cNvPr>
          <p:cNvSpPr>
            <a:spLocks noGrp="1"/>
          </p:cNvSpPr>
          <p:nvPr>
            <p:ph idx="1"/>
          </p:nvPr>
        </p:nvSpPr>
        <p:spPr>
          <a:xfrm>
            <a:off x="648930" y="2438400"/>
            <a:ext cx="6586489" cy="4306784"/>
          </a:xfrm>
        </p:spPr>
        <p:txBody>
          <a:bodyPr>
            <a:normAutofit fontScale="92500" lnSpcReduction="10000"/>
          </a:bodyPr>
          <a:lstStyle/>
          <a:p>
            <a:pPr marL="534988" indent="-534988">
              <a:buFont typeface="Wingdings" panose="05000000000000000000" pitchFamily="2" charset="2"/>
              <a:buChar char=""/>
              <a:tabLst>
                <a:tab pos="1887538" algn="l"/>
              </a:tabLst>
            </a:pPr>
            <a:r>
              <a:rPr lang="nl-BE" b="1" dirty="0"/>
              <a:t>Huis</a:t>
            </a:r>
            <a:r>
              <a:rPr lang="nl-BE" dirty="0"/>
              <a:t> 	één appartement in een 	appartementsblok</a:t>
            </a:r>
          </a:p>
          <a:p>
            <a:pPr marL="534988" indent="-534988">
              <a:buFont typeface="Wingdings" panose="05000000000000000000" pitchFamily="2" charset="2"/>
              <a:buChar char=""/>
              <a:tabLst>
                <a:tab pos="1887538" algn="l"/>
              </a:tabLst>
            </a:pPr>
            <a:r>
              <a:rPr lang="nl-BE" b="1" dirty="0"/>
              <a:t>Planeet</a:t>
            </a:r>
            <a:r>
              <a:rPr lang="nl-BE" dirty="0"/>
              <a:t> 	bewoner(s) van een appartement</a:t>
            </a:r>
          </a:p>
          <a:p>
            <a:pPr marL="534988" indent="-534988">
              <a:buFont typeface="Wingdings" panose="05000000000000000000" pitchFamily="2" charset="2"/>
              <a:buChar char=""/>
              <a:tabLst>
                <a:tab pos="1887538" algn="l"/>
              </a:tabLst>
            </a:pPr>
            <a:r>
              <a:rPr lang="nl-BE" b="1" dirty="0"/>
              <a:t>Teken</a:t>
            </a:r>
            <a:r>
              <a:rPr lang="nl-BE" dirty="0"/>
              <a:t> 	binnenhuisinrichting van het 	appartement</a:t>
            </a:r>
          </a:p>
          <a:p>
            <a:pPr marL="452438" indent="-452438">
              <a:buFont typeface="Wingdings" panose="05000000000000000000" pitchFamily="2" charset="2"/>
              <a:buChar char=""/>
            </a:pPr>
            <a:endParaRPr lang="nl-BE" dirty="0"/>
          </a:p>
          <a:p>
            <a:pPr marL="0" indent="0">
              <a:buNone/>
            </a:pPr>
            <a:r>
              <a:rPr lang="nl-BE" b="1" dirty="0"/>
              <a:t>Merk op: </a:t>
            </a:r>
            <a:r>
              <a:rPr lang="nl-BE" dirty="0"/>
              <a:t>sommige Huizen hebben geen Planeten (of bewoners), wat betekent dat er is minder beweging in dat levensdomein. Maar, toch zal er altijd een bepaalde sfeer hangen, door de stijl van het interieur (via het Teken).</a:t>
            </a:r>
          </a:p>
          <a:p>
            <a:pPr marL="354013" indent="-354013">
              <a:buFont typeface="Wingdings" panose="05000000000000000000" pitchFamily="2" charset="2"/>
              <a:buChar char="«"/>
            </a:pPr>
            <a:endParaRPr lang="nl-BE" sz="2400" dirty="0"/>
          </a:p>
        </p:txBody>
      </p:sp>
      <p:pic>
        <p:nvPicPr>
          <p:cNvPr id="5" name="Afbeelding 4" descr="Afbeelding met gebouw, appartementengebouw&#10;&#10;Beschrijving is gegenereerd met zeer hoge betrouwbaarheid">
            <a:extLst>
              <a:ext uri="{FF2B5EF4-FFF2-40B4-BE49-F238E27FC236}">
                <a16:creationId xmlns:a16="http://schemas.microsoft.com/office/drawing/2014/main" id="{4638F64B-EF6C-4839-9436-ED8374476A99}"/>
              </a:ext>
            </a:extLst>
          </p:cNvPr>
          <p:cNvPicPr>
            <a:picLocks noChangeAspect="1"/>
          </p:cNvPicPr>
          <p:nvPr/>
        </p:nvPicPr>
        <p:blipFill rotWithShape="1">
          <a:blip r:embed="rId3">
            <a:extLst>
              <a:ext uri="{28A0092B-C50C-407E-A947-70E740481C1C}">
                <a14:useLocalDpi xmlns:a14="http://schemas.microsoft.com/office/drawing/2010/main" val="0"/>
              </a:ext>
            </a:extLst>
          </a:blip>
          <a:srcRect t="1619"/>
          <a:stretch/>
        </p:blipFill>
        <p:spPr>
          <a:xfrm>
            <a:off x="7556408" y="10"/>
            <a:ext cx="4635591" cy="6857990"/>
          </a:xfrm>
          <a:prstGeom prst="rect">
            <a:avLst/>
          </a:prstGeom>
          <a:effectLst/>
        </p:spPr>
      </p:pic>
    </p:spTree>
    <p:extLst>
      <p:ext uri="{BB962C8B-B14F-4D97-AF65-F5344CB8AC3E}">
        <p14:creationId xmlns:p14="http://schemas.microsoft.com/office/powerpoint/2010/main" val="17544913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89B6AA-D784-4737-A101-1321A83E22B1}"/>
              </a:ext>
            </a:extLst>
          </p:cNvPr>
          <p:cNvSpPr>
            <a:spLocks noGrp="1"/>
          </p:cNvSpPr>
          <p:nvPr>
            <p:ph type="title"/>
          </p:nvPr>
        </p:nvSpPr>
        <p:spPr>
          <a:xfrm>
            <a:off x="655320" y="330839"/>
            <a:ext cx="5120114" cy="1772281"/>
          </a:xfrm>
        </p:spPr>
        <p:txBody>
          <a:bodyPr>
            <a:normAutofit/>
          </a:bodyPr>
          <a:lstStyle/>
          <a:p>
            <a:r>
              <a:rPr lang="en-US" dirty="0"/>
              <a:t>Even </a:t>
            </a:r>
            <a:r>
              <a:rPr lang="en-US" dirty="0" err="1"/>
              <a:t>oefenen</a:t>
            </a:r>
            <a:r>
              <a:rPr lang="en-US" dirty="0"/>
              <a:t>!</a:t>
            </a:r>
            <a:endParaRPr lang="nl-BE" dirty="0"/>
          </a:p>
        </p:txBody>
      </p:sp>
      <p:sp>
        <p:nvSpPr>
          <p:cNvPr id="10" name="Content Placeholder 9">
            <a:extLst>
              <a:ext uri="{FF2B5EF4-FFF2-40B4-BE49-F238E27FC236}">
                <a16:creationId xmlns:a16="http://schemas.microsoft.com/office/drawing/2014/main" id="{19FF06E3-0603-429B-9305-CD620403EBC4}"/>
              </a:ext>
            </a:extLst>
          </p:cNvPr>
          <p:cNvSpPr>
            <a:spLocks noGrp="1"/>
          </p:cNvSpPr>
          <p:nvPr>
            <p:ph idx="1"/>
          </p:nvPr>
        </p:nvSpPr>
        <p:spPr>
          <a:xfrm>
            <a:off x="655321" y="2743200"/>
            <a:ext cx="5345429" cy="3783961"/>
          </a:xfrm>
        </p:spPr>
        <p:txBody>
          <a:bodyPr numCol="1">
            <a:normAutofit/>
          </a:bodyPr>
          <a:lstStyle/>
          <a:p>
            <a:pPr marL="514350" indent="-514350">
              <a:buAutoNum type="arabicPeriod"/>
            </a:pPr>
            <a:r>
              <a:rPr lang="nl-BE" dirty="0"/>
              <a:t>Laten we samen de voorbeelden lezen op pagina 13 in de tweede stencil van  “</a:t>
            </a:r>
            <a:r>
              <a:rPr lang="nl-BE" dirty="0" err="1"/>
              <a:t>Introducing</a:t>
            </a:r>
            <a:r>
              <a:rPr lang="nl-BE" dirty="0"/>
              <a:t> </a:t>
            </a:r>
            <a:r>
              <a:rPr lang="nl-BE" dirty="0" err="1"/>
              <a:t>Astrology</a:t>
            </a:r>
            <a:r>
              <a:rPr lang="nl-BE" dirty="0"/>
              <a:t>” </a:t>
            </a:r>
            <a:r>
              <a:rPr lang="nl-BE" dirty="0" err="1"/>
              <a:t>by</a:t>
            </a:r>
            <a:r>
              <a:rPr lang="nl-BE" dirty="0"/>
              <a:t> </a:t>
            </a:r>
            <a:r>
              <a:rPr lang="nl-BE" dirty="0" err="1"/>
              <a:t>the</a:t>
            </a:r>
            <a:r>
              <a:rPr lang="nl-BE" dirty="0"/>
              <a:t> </a:t>
            </a:r>
            <a:r>
              <a:rPr lang="nl-BE" dirty="0" err="1"/>
              <a:t>Faculty</a:t>
            </a:r>
            <a:r>
              <a:rPr lang="nl-BE" dirty="0"/>
              <a:t> of </a:t>
            </a:r>
            <a:r>
              <a:rPr lang="nl-BE" dirty="0" err="1"/>
              <a:t>Astrological</a:t>
            </a:r>
            <a:r>
              <a:rPr lang="nl-BE" dirty="0"/>
              <a:t> Studies.</a:t>
            </a:r>
          </a:p>
          <a:p>
            <a:pPr marL="514350" indent="-514350">
              <a:buAutoNum type="arabicPeriod"/>
            </a:pPr>
            <a:r>
              <a:rPr lang="nl-BE" dirty="0"/>
              <a:t>Probeer de zelfstudie-oefening eens uit.</a:t>
            </a:r>
          </a:p>
          <a:p>
            <a:pPr marL="514350" indent="-514350">
              <a:buAutoNum type="arabicPeriod"/>
            </a:pPr>
            <a:r>
              <a:rPr lang="nl-BE" dirty="0"/>
              <a:t>Laat me weten hoe dat ging.</a:t>
            </a:r>
          </a:p>
          <a:p>
            <a:pPr marL="514350" indent="-514350">
              <a:buAutoNum type="arabicPeriod"/>
            </a:pPr>
            <a:endParaRPr lang="nl-BE" dirty="0"/>
          </a:p>
        </p:txBody>
      </p:sp>
      <p:pic>
        <p:nvPicPr>
          <p:cNvPr id="8" name="Tijdelijke aanduiding voor inhoud 4" descr="Afbeelding met tekst, visitekaartje&#10;&#10;Beschrijving is gegenereerd met hoge betrouwbaarheid">
            <a:extLst>
              <a:ext uri="{FF2B5EF4-FFF2-40B4-BE49-F238E27FC236}">
                <a16:creationId xmlns:a16="http://schemas.microsoft.com/office/drawing/2014/main" id="{DF52FEE2-EA1F-44DB-B9E1-A82285707890}"/>
              </a:ext>
            </a:extLst>
          </p:cNvPr>
          <p:cNvPicPr>
            <a:picLocks noChangeAspect="1"/>
          </p:cNvPicPr>
          <p:nvPr/>
        </p:nvPicPr>
        <p:blipFill rotWithShape="1">
          <a:blip r:embed="rId3">
            <a:extLst>
              <a:ext uri="{28A0092B-C50C-407E-A947-70E740481C1C}">
                <a14:useLocalDpi xmlns:a14="http://schemas.microsoft.com/office/drawing/2010/main" val="0"/>
              </a:ext>
            </a:extLst>
          </a:blip>
          <a:srcRect r="38552"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9" name="Titel 1">
            <a:extLst>
              <a:ext uri="{FF2B5EF4-FFF2-40B4-BE49-F238E27FC236}">
                <a16:creationId xmlns:a16="http://schemas.microsoft.com/office/drawing/2014/main" id="{6157FA37-A6E6-4D90-94F7-F7C04BE109A6}"/>
              </a:ext>
            </a:extLst>
          </p:cNvPr>
          <p:cNvSpPr txBox="1">
            <a:spLocks/>
          </p:cNvSpPr>
          <p:nvPr/>
        </p:nvSpPr>
        <p:spPr>
          <a:xfrm>
            <a:off x="655320" y="1430340"/>
            <a:ext cx="5120114" cy="1099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Manual Introducing Astrology</a:t>
            </a:r>
            <a:endParaRPr lang="en-US" sz="3600" dirty="0"/>
          </a:p>
        </p:txBody>
      </p:sp>
    </p:spTree>
    <p:extLst>
      <p:ext uri="{BB962C8B-B14F-4D97-AF65-F5344CB8AC3E}">
        <p14:creationId xmlns:p14="http://schemas.microsoft.com/office/powerpoint/2010/main" val="19803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89B6AA-D784-4737-A101-1321A83E22B1}"/>
              </a:ext>
            </a:extLst>
          </p:cNvPr>
          <p:cNvSpPr>
            <a:spLocks noGrp="1"/>
          </p:cNvSpPr>
          <p:nvPr>
            <p:ph type="title"/>
          </p:nvPr>
        </p:nvSpPr>
        <p:spPr>
          <a:xfrm>
            <a:off x="655320" y="330839"/>
            <a:ext cx="5120114" cy="1772281"/>
          </a:xfrm>
        </p:spPr>
        <p:txBody>
          <a:bodyPr>
            <a:normAutofit/>
          </a:bodyPr>
          <a:lstStyle/>
          <a:p>
            <a:r>
              <a:rPr lang="en-US" dirty="0"/>
              <a:t>Even </a:t>
            </a:r>
            <a:r>
              <a:rPr lang="en-US" dirty="0" err="1"/>
              <a:t>oefenen</a:t>
            </a:r>
            <a:r>
              <a:rPr lang="en-US" dirty="0"/>
              <a:t>!</a:t>
            </a:r>
            <a:endParaRPr lang="nl-BE" dirty="0"/>
          </a:p>
        </p:txBody>
      </p:sp>
      <p:sp>
        <p:nvSpPr>
          <p:cNvPr id="10" name="Content Placeholder 9">
            <a:extLst>
              <a:ext uri="{FF2B5EF4-FFF2-40B4-BE49-F238E27FC236}">
                <a16:creationId xmlns:a16="http://schemas.microsoft.com/office/drawing/2014/main" id="{19FF06E3-0603-429B-9305-CD620403EBC4}"/>
              </a:ext>
            </a:extLst>
          </p:cNvPr>
          <p:cNvSpPr>
            <a:spLocks noGrp="1"/>
          </p:cNvSpPr>
          <p:nvPr>
            <p:ph idx="1"/>
          </p:nvPr>
        </p:nvSpPr>
        <p:spPr>
          <a:xfrm>
            <a:off x="655321" y="2743200"/>
            <a:ext cx="5345429" cy="3783961"/>
          </a:xfrm>
        </p:spPr>
        <p:txBody>
          <a:bodyPr numCol="1">
            <a:normAutofit fontScale="92500" lnSpcReduction="20000"/>
          </a:bodyPr>
          <a:lstStyle/>
          <a:p>
            <a:pPr marL="514350" indent="-514350">
              <a:buAutoNum type="arabicPeriod"/>
            </a:pPr>
            <a:r>
              <a:rPr lang="nl-BE" dirty="0"/>
              <a:t>Zoek het rijzende teken of de Ascendant </a:t>
            </a:r>
            <a:r>
              <a:rPr lang="nl-BE" dirty="0">
                <a:latin typeface="AstroDotBasic" panose="02000603000000000000" pitchFamily="2" charset="0"/>
              </a:rPr>
              <a:t>P</a:t>
            </a:r>
            <a:r>
              <a:rPr lang="nl-BE" dirty="0"/>
              <a:t> in je horoscoop. Het rijzende teken is altijd het teken waarin Huis 1 begint.</a:t>
            </a:r>
          </a:p>
          <a:p>
            <a:pPr marL="514350" indent="-514350">
              <a:buAutoNum type="arabicPeriod"/>
            </a:pPr>
            <a:r>
              <a:rPr lang="nl-BE" dirty="0"/>
              <a:t>De Ascendant </a:t>
            </a:r>
            <a:r>
              <a:rPr lang="nl-BE" dirty="0">
                <a:latin typeface="AstroDotBasic" panose="02000603000000000000" pitchFamily="2" charset="0"/>
              </a:rPr>
              <a:t>P</a:t>
            </a:r>
            <a:r>
              <a:rPr lang="nl-BE" dirty="0"/>
              <a:t> is de manier waarop we ons zelf voorstellen in de wereld, hoe anderen ons zien.</a:t>
            </a:r>
          </a:p>
          <a:p>
            <a:pPr marL="514350" indent="-514350">
              <a:buAutoNum type="arabicPeriod"/>
            </a:pPr>
            <a:r>
              <a:rPr lang="nl-BE" dirty="0"/>
              <a:t>Probeer de betekenis van het teken met het levensdomein van het eerste huis voor jezelf te combineren.</a:t>
            </a:r>
          </a:p>
          <a:p>
            <a:pPr marL="514350" indent="-514350">
              <a:buAutoNum type="arabicPeriod"/>
            </a:pPr>
            <a:endParaRPr lang="nl-BE" dirty="0"/>
          </a:p>
        </p:txBody>
      </p:sp>
      <p:pic>
        <p:nvPicPr>
          <p:cNvPr id="8" name="Tijdelijke aanduiding voor inhoud 4" descr="Afbeelding met tekst, visitekaartje&#10;&#10;Beschrijving is gegenereerd met hoge betrouwbaarheid">
            <a:extLst>
              <a:ext uri="{FF2B5EF4-FFF2-40B4-BE49-F238E27FC236}">
                <a16:creationId xmlns:a16="http://schemas.microsoft.com/office/drawing/2014/main" id="{DF52FEE2-EA1F-44DB-B9E1-A82285707890}"/>
              </a:ext>
            </a:extLst>
          </p:cNvPr>
          <p:cNvPicPr>
            <a:picLocks noChangeAspect="1"/>
          </p:cNvPicPr>
          <p:nvPr/>
        </p:nvPicPr>
        <p:blipFill rotWithShape="1">
          <a:blip r:embed="rId3">
            <a:extLst>
              <a:ext uri="{28A0092B-C50C-407E-A947-70E740481C1C}">
                <a14:useLocalDpi xmlns:a14="http://schemas.microsoft.com/office/drawing/2010/main" val="0"/>
              </a:ext>
            </a:extLst>
          </a:blip>
          <a:srcRect r="38552"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9" name="Titel 1">
            <a:extLst>
              <a:ext uri="{FF2B5EF4-FFF2-40B4-BE49-F238E27FC236}">
                <a16:creationId xmlns:a16="http://schemas.microsoft.com/office/drawing/2014/main" id="{6157FA37-A6E6-4D90-94F7-F7C04BE109A6}"/>
              </a:ext>
            </a:extLst>
          </p:cNvPr>
          <p:cNvSpPr txBox="1">
            <a:spLocks/>
          </p:cNvSpPr>
          <p:nvPr/>
        </p:nvSpPr>
        <p:spPr>
          <a:xfrm>
            <a:off x="655320" y="1430340"/>
            <a:ext cx="5120114" cy="1099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t>Oefening</a:t>
            </a:r>
            <a:r>
              <a:rPr lang="en-US" sz="3200" dirty="0"/>
              <a:t> 25 in de handout</a:t>
            </a:r>
          </a:p>
        </p:txBody>
      </p:sp>
    </p:spTree>
    <p:extLst>
      <p:ext uri="{BB962C8B-B14F-4D97-AF65-F5344CB8AC3E}">
        <p14:creationId xmlns:p14="http://schemas.microsoft.com/office/powerpoint/2010/main" val="24504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9"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89B6AA-D784-4737-A101-1321A83E22B1}"/>
              </a:ext>
            </a:extLst>
          </p:cNvPr>
          <p:cNvSpPr>
            <a:spLocks noGrp="1"/>
          </p:cNvSpPr>
          <p:nvPr>
            <p:ph type="title"/>
          </p:nvPr>
        </p:nvSpPr>
        <p:spPr>
          <a:xfrm>
            <a:off x="655320" y="330839"/>
            <a:ext cx="5120114" cy="1772281"/>
          </a:xfrm>
        </p:spPr>
        <p:txBody>
          <a:bodyPr>
            <a:normAutofit/>
          </a:bodyPr>
          <a:lstStyle/>
          <a:p>
            <a:r>
              <a:rPr lang="en-US" dirty="0"/>
              <a:t>Even </a:t>
            </a:r>
            <a:r>
              <a:rPr lang="en-US" dirty="0" err="1"/>
              <a:t>oefenen</a:t>
            </a:r>
            <a:r>
              <a:rPr lang="en-US" dirty="0"/>
              <a:t>!</a:t>
            </a:r>
            <a:endParaRPr lang="nl-BE" dirty="0"/>
          </a:p>
        </p:txBody>
      </p:sp>
      <p:sp>
        <p:nvSpPr>
          <p:cNvPr id="10" name="Content Placeholder 9">
            <a:extLst>
              <a:ext uri="{FF2B5EF4-FFF2-40B4-BE49-F238E27FC236}">
                <a16:creationId xmlns:a16="http://schemas.microsoft.com/office/drawing/2014/main" id="{19FF06E3-0603-429B-9305-CD620403EBC4}"/>
              </a:ext>
            </a:extLst>
          </p:cNvPr>
          <p:cNvSpPr>
            <a:spLocks noGrp="1"/>
          </p:cNvSpPr>
          <p:nvPr>
            <p:ph idx="1"/>
          </p:nvPr>
        </p:nvSpPr>
        <p:spPr>
          <a:xfrm>
            <a:off x="655321" y="2743200"/>
            <a:ext cx="5345429" cy="3783961"/>
          </a:xfrm>
        </p:spPr>
        <p:txBody>
          <a:bodyPr numCol="1">
            <a:normAutofit lnSpcReduction="10000"/>
          </a:bodyPr>
          <a:lstStyle/>
          <a:p>
            <a:pPr marL="514350" indent="-514350">
              <a:buAutoNum type="arabicPeriod"/>
            </a:pPr>
            <a:r>
              <a:rPr lang="en-US" dirty="0"/>
              <a:t>Neem je </a:t>
            </a:r>
            <a:r>
              <a:rPr lang="en-US" dirty="0" err="1"/>
              <a:t>verhaal</a:t>
            </a:r>
            <a:r>
              <a:rPr lang="en-US" dirty="0"/>
              <a:t> van </a:t>
            </a:r>
            <a:r>
              <a:rPr lang="en-US" dirty="0" err="1"/>
              <a:t>oefening</a:t>
            </a:r>
            <a:r>
              <a:rPr lang="en-US" dirty="0"/>
              <a:t> 20 </a:t>
            </a:r>
            <a:r>
              <a:rPr lang="en-US" dirty="0" err="1"/>
              <a:t>erbij</a:t>
            </a:r>
            <a:r>
              <a:rPr lang="en-US" dirty="0"/>
              <a:t> (</a:t>
            </a:r>
            <a:r>
              <a:rPr lang="en-US" dirty="0" err="1"/>
              <a:t>Planeet</a:t>
            </a:r>
            <a:r>
              <a:rPr lang="en-US" dirty="0"/>
              <a:t> de </a:t>
            </a:r>
            <a:r>
              <a:rPr lang="en-US" dirty="0" err="1"/>
              <a:t>Zon</a:t>
            </a:r>
            <a:r>
              <a:rPr lang="en-US" dirty="0"/>
              <a:t> en het </a:t>
            </a:r>
            <a:r>
              <a:rPr lang="en-US" dirty="0" err="1"/>
              <a:t>Teken</a:t>
            </a:r>
            <a:r>
              <a:rPr lang="en-US" dirty="0"/>
              <a:t>) en </a:t>
            </a:r>
            <a:r>
              <a:rPr lang="en-US" dirty="0" err="1"/>
              <a:t>probeer</a:t>
            </a:r>
            <a:r>
              <a:rPr lang="en-US" dirty="0"/>
              <a:t> de </a:t>
            </a:r>
            <a:r>
              <a:rPr lang="en-US" dirty="0" err="1"/>
              <a:t>betekenis</a:t>
            </a:r>
            <a:r>
              <a:rPr lang="en-US" dirty="0"/>
              <a:t> van het huis </a:t>
            </a:r>
            <a:r>
              <a:rPr lang="en-US" dirty="0" err="1"/>
              <a:t>erbij</a:t>
            </a:r>
            <a:r>
              <a:rPr lang="en-US" dirty="0"/>
              <a:t> </a:t>
            </a:r>
            <a:r>
              <a:rPr lang="en-US" dirty="0" err="1"/>
              <a:t>te</a:t>
            </a:r>
            <a:r>
              <a:rPr lang="en-US" dirty="0"/>
              <a:t> </a:t>
            </a:r>
            <a:r>
              <a:rPr lang="en-US" dirty="0" err="1"/>
              <a:t>passen</a:t>
            </a:r>
            <a:r>
              <a:rPr lang="en-US" dirty="0"/>
              <a:t>. </a:t>
            </a:r>
          </a:p>
          <a:p>
            <a:pPr marL="514350" indent="-514350">
              <a:buAutoNum type="arabicPeriod"/>
            </a:pPr>
            <a:r>
              <a:rPr lang="en-US" dirty="0" err="1"/>
              <a:t>Gebruik</a:t>
            </a:r>
            <a:r>
              <a:rPr lang="en-US" dirty="0"/>
              <a:t> </a:t>
            </a:r>
            <a:r>
              <a:rPr lang="en-US" dirty="0" err="1"/>
              <a:t>opnieuw</a:t>
            </a:r>
            <a:r>
              <a:rPr lang="en-US" dirty="0"/>
              <a:t> de </a:t>
            </a:r>
            <a:r>
              <a:rPr lang="en-US" dirty="0" err="1"/>
              <a:t>kernwoorden</a:t>
            </a:r>
            <a:r>
              <a:rPr lang="en-US" dirty="0"/>
              <a:t> op de handouts om je op </a:t>
            </a:r>
            <a:r>
              <a:rPr lang="en-US" dirty="0" err="1"/>
              <a:t>weg</a:t>
            </a:r>
            <a:r>
              <a:rPr lang="en-US" dirty="0"/>
              <a:t> </a:t>
            </a:r>
            <a:r>
              <a:rPr lang="en-US" dirty="0" err="1"/>
              <a:t>te</a:t>
            </a:r>
            <a:r>
              <a:rPr lang="en-US" dirty="0"/>
              <a:t> </a:t>
            </a:r>
            <a:r>
              <a:rPr lang="en-US" dirty="0" err="1"/>
              <a:t>helpen</a:t>
            </a:r>
            <a:r>
              <a:rPr lang="en-US" dirty="0"/>
              <a:t>.</a:t>
            </a:r>
          </a:p>
          <a:p>
            <a:pPr marL="514350" indent="-514350">
              <a:buAutoNum type="arabicPeriod"/>
            </a:pPr>
            <a:r>
              <a:rPr lang="en-US" dirty="0" err="1"/>
              <a:t>Verwarrend</a:t>
            </a:r>
            <a:r>
              <a:rPr lang="en-US" dirty="0"/>
              <a:t>? </a:t>
            </a:r>
            <a:r>
              <a:rPr lang="en-US" dirty="0" err="1"/>
              <a:t>Probeer</a:t>
            </a:r>
            <a:r>
              <a:rPr lang="en-US" dirty="0"/>
              <a:t> het even </a:t>
            </a:r>
            <a:r>
              <a:rPr lang="en-US" dirty="0" err="1"/>
              <a:t>samen</a:t>
            </a:r>
            <a:r>
              <a:rPr lang="en-US" dirty="0"/>
              <a:t> met je </a:t>
            </a:r>
            <a:r>
              <a:rPr lang="en-US" dirty="0" err="1"/>
              <a:t>buur</a:t>
            </a:r>
            <a:r>
              <a:rPr lang="en-US" dirty="0"/>
              <a:t>. Help </a:t>
            </a:r>
            <a:r>
              <a:rPr lang="en-US" dirty="0" err="1"/>
              <a:t>elkaar</a:t>
            </a:r>
            <a:r>
              <a:rPr lang="en-US" dirty="0"/>
              <a:t>.</a:t>
            </a:r>
            <a:endParaRPr lang="nl-BE" dirty="0"/>
          </a:p>
        </p:txBody>
      </p:sp>
      <p:pic>
        <p:nvPicPr>
          <p:cNvPr id="8" name="Tijdelijke aanduiding voor inhoud 4" descr="Afbeelding met tekst, visitekaartje&#10;&#10;Beschrijving is gegenereerd met hoge betrouwbaarheid">
            <a:extLst>
              <a:ext uri="{FF2B5EF4-FFF2-40B4-BE49-F238E27FC236}">
                <a16:creationId xmlns:a16="http://schemas.microsoft.com/office/drawing/2014/main" id="{DF52FEE2-EA1F-44DB-B9E1-A82285707890}"/>
              </a:ext>
            </a:extLst>
          </p:cNvPr>
          <p:cNvPicPr>
            <a:picLocks noChangeAspect="1"/>
          </p:cNvPicPr>
          <p:nvPr/>
        </p:nvPicPr>
        <p:blipFill rotWithShape="1">
          <a:blip r:embed="rId3">
            <a:extLst>
              <a:ext uri="{28A0092B-C50C-407E-A947-70E740481C1C}">
                <a14:useLocalDpi xmlns:a14="http://schemas.microsoft.com/office/drawing/2010/main" val="0"/>
              </a:ext>
            </a:extLst>
          </a:blip>
          <a:srcRect r="38552"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9" name="Titel 1">
            <a:extLst>
              <a:ext uri="{FF2B5EF4-FFF2-40B4-BE49-F238E27FC236}">
                <a16:creationId xmlns:a16="http://schemas.microsoft.com/office/drawing/2014/main" id="{6157FA37-A6E6-4D90-94F7-F7C04BE109A6}"/>
              </a:ext>
            </a:extLst>
          </p:cNvPr>
          <p:cNvSpPr txBox="1">
            <a:spLocks/>
          </p:cNvSpPr>
          <p:nvPr/>
        </p:nvSpPr>
        <p:spPr>
          <a:xfrm>
            <a:off x="655320" y="1430340"/>
            <a:ext cx="5120114" cy="1099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t>Oefening</a:t>
            </a:r>
            <a:r>
              <a:rPr lang="en-US" sz="3200" dirty="0"/>
              <a:t> 26 in de handout</a:t>
            </a:r>
          </a:p>
        </p:txBody>
      </p:sp>
    </p:spTree>
    <p:extLst>
      <p:ext uri="{BB962C8B-B14F-4D97-AF65-F5344CB8AC3E}">
        <p14:creationId xmlns:p14="http://schemas.microsoft.com/office/powerpoint/2010/main" val="278497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AEA4CE-33DC-4E41-8556-FEF0E8306993}"/>
              </a:ext>
            </a:extLst>
          </p:cNvPr>
          <p:cNvSpPr>
            <a:spLocks noGrp="1"/>
          </p:cNvSpPr>
          <p:nvPr>
            <p:ph type="title"/>
          </p:nvPr>
        </p:nvSpPr>
        <p:spPr>
          <a:xfrm>
            <a:off x="838200" y="365125"/>
            <a:ext cx="10515600" cy="1325563"/>
          </a:xfrm>
        </p:spPr>
        <p:txBody>
          <a:bodyPr>
            <a:normAutofit/>
          </a:bodyPr>
          <a:lstStyle/>
          <a:p>
            <a:r>
              <a:rPr lang="nl-BE" dirty="0"/>
              <a:t>Huis II</a:t>
            </a:r>
          </a:p>
        </p:txBody>
      </p:sp>
      <p:sp>
        <p:nvSpPr>
          <p:cNvPr id="3" name="Tijdelijke aanduiding voor inhoud 2">
            <a:extLst>
              <a:ext uri="{FF2B5EF4-FFF2-40B4-BE49-F238E27FC236}">
                <a16:creationId xmlns:a16="http://schemas.microsoft.com/office/drawing/2014/main" id="{5F3292DE-0ED7-410E-B8B8-817A96201B43}"/>
              </a:ext>
            </a:extLst>
          </p:cNvPr>
          <p:cNvSpPr>
            <a:spLocks noGrp="1"/>
          </p:cNvSpPr>
          <p:nvPr>
            <p:ph idx="1"/>
          </p:nvPr>
        </p:nvSpPr>
        <p:spPr>
          <a:xfrm>
            <a:off x="838200" y="1825625"/>
            <a:ext cx="4133850" cy="4667250"/>
          </a:xfrm>
        </p:spPr>
        <p:txBody>
          <a:bodyPr>
            <a:normAutofit lnSpcReduction="10000"/>
          </a:bodyPr>
          <a:lstStyle/>
          <a:p>
            <a:pPr marL="452438" indent="-452438">
              <a:buFont typeface="Wingdings" panose="05000000000000000000" pitchFamily="2" charset="2"/>
              <a:buChar char=""/>
            </a:pPr>
            <a:r>
              <a:rPr lang="nl-BE" sz="2400" dirty="0"/>
              <a:t>Geld en inkomen</a:t>
            </a:r>
          </a:p>
          <a:p>
            <a:pPr marL="452438" indent="-452438">
              <a:buFont typeface="Wingdings" panose="05000000000000000000" pitchFamily="2" charset="2"/>
              <a:buChar char=""/>
            </a:pPr>
            <a:r>
              <a:rPr lang="nl-BE" sz="2400" dirty="0"/>
              <a:t>Materiële goederen die we bezitten en verlangen </a:t>
            </a:r>
          </a:p>
          <a:p>
            <a:pPr marL="452438" indent="-452438">
              <a:buFont typeface="Wingdings" panose="05000000000000000000" pitchFamily="2" charset="2"/>
              <a:buChar char=""/>
            </a:pPr>
            <a:r>
              <a:rPr lang="nl-BE" sz="2400" dirty="0"/>
              <a:t>Onze relatie met geld</a:t>
            </a:r>
          </a:p>
          <a:p>
            <a:pPr marL="452438" indent="-452438">
              <a:buFont typeface="Wingdings" panose="05000000000000000000" pitchFamily="2" charset="2"/>
              <a:buChar char=""/>
            </a:pPr>
            <a:r>
              <a:rPr lang="nl-BE" sz="2400" dirty="0"/>
              <a:t>Waarde, wat we waardevol vinden en waar we geld aan uitgeven</a:t>
            </a:r>
          </a:p>
          <a:p>
            <a:pPr marL="452438" indent="-452438">
              <a:buFont typeface="Wingdings" panose="05000000000000000000" pitchFamily="2" charset="2"/>
              <a:buChar char=""/>
            </a:pPr>
            <a:r>
              <a:rPr lang="nl-BE" sz="2400" dirty="0"/>
              <a:t>Talenten, vaardigheden, competentie, opleiding, studie</a:t>
            </a:r>
          </a:p>
          <a:p>
            <a:pPr marL="452438" indent="-452438">
              <a:buFont typeface="Wingdings" panose="05000000000000000000" pitchFamily="2" charset="2"/>
              <a:buChar char=""/>
            </a:pPr>
            <a:r>
              <a:rPr lang="nl-BE" sz="2400" dirty="0"/>
              <a:t>Ons persoonlijk normen- en waardensysteem </a:t>
            </a:r>
          </a:p>
        </p:txBody>
      </p:sp>
      <p:pic>
        <p:nvPicPr>
          <p:cNvPr id="5" name="Afbeelding 4" descr="Afbeelding met binnen, persoon, vrouw, muur&#10;&#10;Beschrijving is gegenereerd met zeer hoge betrouwbaarheid">
            <a:extLst>
              <a:ext uri="{FF2B5EF4-FFF2-40B4-BE49-F238E27FC236}">
                <a16:creationId xmlns:a16="http://schemas.microsoft.com/office/drawing/2014/main" id="{60D7EA04-7278-473D-9BF5-3E435B1D37A0}"/>
              </a:ext>
            </a:extLst>
          </p:cNvPr>
          <p:cNvPicPr>
            <a:picLocks noChangeAspect="1"/>
          </p:cNvPicPr>
          <p:nvPr/>
        </p:nvPicPr>
        <p:blipFill rotWithShape="1">
          <a:blip r:embed="rId3">
            <a:extLst>
              <a:ext uri="{28A0092B-C50C-407E-A947-70E740481C1C}">
                <a14:useLocalDpi xmlns:a14="http://schemas.microsoft.com/office/drawing/2010/main" val="0"/>
              </a:ext>
            </a:extLst>
          </a:blip>
          <a:srcRect l="13503" r="16848"/>
          <a:stretch/>
        </p:blipFill>
        <p:spPr>
          <a:xfrm>
            <a:off x="5532121" y="0"/>
            <a:ext cx="6659880" cy="6858000"/>
          </a:xfrm>
          <a:prstGeom prst="rect">
            <a:avLst/>
          </a:prstGeom>
        </p:spPr>
      </p:pic>
    </p:spTree>
    <p:extLst>
      <p:ext uri="{BB962C8B-B14F-4D97-AF65-F5344CB8AC3E}">
        <p14:creationId xmlns:p14="http://schemas.microsoft.com/office/powerpoint/2010/main" val="16659094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89B6AA-D784-4737-A101-1321A83E22B1}"/>
              </a:ext>
            </a:extLst>
          </p:cNvPr>
          <p:cNvSpPr>
            <a:spLocks noGrp="1"/>
          </p:cNvSpPr>
          <p:nvPr>
            <p:ph type="title"/>
          </p:nvPr>
        </p:nvSpPr>
        <p:spPr>
          <a:xfrm>
            <a:off x="655320" y="330839"/>
            <a:ext cx="5120114" cy="1772281"/>
          </a:xfrm>
        </p:spPr>
        <p:txBody>
          <a:bodyPr>
            <a:normAutofit/>
          </a:bodyPr>
          <a:lstStyle/>
          <a:p>
            <a:r>
              <a:rPr lang="en-US" dirty="0"/>
              <a:t>Even </a:t>
            </a:r>
            <a:r>
              <a:rPr lang="en-US" dirty="0" err="1"/>
              <a:t>oefenen</a:t>
            </a:r>
            <a:r>
              <a:rPr lang="en-US" dirty="0"/>
              <a:t>!</a:t>
            </a:r>
            <a:endParaRPr lang="nl-BE" dirty="0"/>
          </a:p>
        </p:txBody>
      </p:sp>
      <p:sp>
        <p:nvSpPr>
          <p:cNvPr id="10" name="Content Placeholder 9">
            <a:extLst>
              <a:ext uri="{FF2B5EF4-FFF2-40B4-BE49-F238E27FC236}">
                <a16:creationId xmlns:a16="http://schemas.microsoft.com/office/drawing/2014/main" id="{19FF06E3-0603-429B-9305-CD620403EBC4}"/>
              </a:ext>
            </a:extLst>
          </p:cNvPr>
          <p:cNvSpPr>
            <a:spLocks noGrp="1"/>
          </p:cNvSpPr>
          <p:nvPr>
            <p:ph idx="1"/>
          </p:nvPr>
        </p:nvSpPr>
        <p:spPr>
          <a:xfrm>
            <a:off x="655321" y="2743201"/>
            <a:ext cx="5836919" cy="2800350"/>
          </a:xfrm>
        </p:spPr>
        <p:txBody>
          <a:bodyPr numCol="2">
            <a:normAutofit/>
          </a:bodyPr>
          <a:lstStyle/>
          <a:p>
            <a:pPr marL="514350" indent="-514350">
              <a:buFont typeface="+mj-lt"/>
              <a:buAutoNum type="arabicPeriod"/>
            </a:pPr>
            <a:r>
              <a:rPr lang="en-US" dirty="0"/>
              <a:t>h. </a:t>
            </a:r>
            <a:r>
              <a:rPr lang="en-IE" dirty="0" err="1">
                <a:latin typeface="AstroDotBasic" panose="02000603000000000000" pitchFamily="2" charset="0"/>
              </a:rPr>
              <a:t>zH</a:t>
            </a:r>
            <a:r>
              <a:rPr lang="en-IE" dirty="0"/>
              <a:t> in </a:t>
            </a:r>
            <a:r>
              <a:rPr lang="en-IE" dirty="0">
                <a:latin typeface="AstroDotBasic" panose="02000603000000000000" pitchFamily="2" charset="0"/>
              </a:rPr>
              <a:t>b</a:t>
            </a:r>
            <a:r>
              <a:rPr lang="en-IE" dirty="0"/>
              <a:t> in IX</a:t>
            </a:r>
            <a:endParaRPr lang="nl-BE" dirty="0"/>
          </a:p>
          <a:p>
            <a:pPr marL="514350" indent="-514350">
              <a:buFont typeface="+mj-lt"/>
              <a:buAutoNum type="arabicPeriod"/>
            </a:pPr>
            <a:r>
              <a:rPr lang="en-US" dirty="0"/>
              <a:t>e. </a:t>
            </a:r>
            <a:r>
              <a:rPr lang="nl-BE" dirty="0" err="1">
                <a:latin typeface="AstroDotBasic" panose="02000603000000000000" pitchFamily="2" charset="0"/>
              </a:rPr>
              <a:t>zE</a:t>
            </a:r>
            <a:r>
              <a:rPr lang="nl-BE" dirty="0"/>
              <a:t> in </a:t>
            </a:r>
            <a:r>
              <a:rPr lang="nl-BE" dirty="0">
                <a:latin typeface="AstroDotBasic" panose="02000603000000000000" pitchFamily="2" charset="0"/>
              </a:rPr>
              <a:t>a</a:t>
            </a:r>
            <a:r>
              <a:rPr lang="nl-BE" dirty="0"/>
              <a:t> in VII</a:t>
            </a:r>
          </a:p>
          <a:p>
            <a:pPr marL="514350" indent="-514350">
              <a:buFont typeface="+mj-lt"/>
              <a:buAutoNum type="arabicPeriod"/>
            </a:pPr>
            <a:r>
              <a:rPr lang="en-US" dirty="0"/>
              <a:t>d. </a:t>
            </a:r>
            <a:r>
              <a:rPr lang="en-IE" dirty="0" err="1">
                <a:latin typeface="AstroDotBasic" panose="02000603000000000000" pitchFamily="2" charset="0"/>
              </a:rPr>
              <a:t>zD</a:t>
            </a:r>
            <a:r>
              <a:rPr lang="en-IE" dirty="0"/>
              <a:t> in </a:t>
            </a:r>
            <a:r>
              <a:rPr lang="en-IE" dirty="0">
                <a:latin typeface="AstroDotBasic" panose="02000603000000000000" pitchFamily="2" charset="0"/>
              </a:rPr>
              <a:t>j</a:t>
            </a:r>
            <a:r>
              <a:rPr lang="en-IE" dirty="0"/>
              <a:t> in IV</a:t>
            </a:r>
            <a:endParaRPr lang="en-US" dirty="0"/>
          </a:p>
          <a:p>
            <a:pPr marL="514350" indent="-514350">
              <a:buFont typeface="+mj-lt"/>
              <a:buAutoNum type="arabicPeriod"/>
            </a:pPr>
            <a:r>
              <a:rPr lang="en-US" dirty="0"/>
              <a:t>g. </a:t>
            </a:r>
            <a:r>
              <a:rPr lang="en-IE" dirty="0" err="1">
                <a:latin typeface="AstroDotBasic" panose="02000603000000000000" pitchFamily="2" charset="0"/>
              </a:rPr>
              <a:t>zG</a:t>
            </a:r>
            <a:r>
              <a:rPr lang="en-IE" dirty="0"/>
              <a:t> in </a:t>
            </a:r>
            <a:r>
              <a:rPr lang="en-IE" dirty="0">
                <a:latin typeface="AstroDotBasic" panose="02000603000000000000" pitchFamily="2" charset="0"/>
              </a:rPr>
              <a:t>l</a:t>
            </a:r>
            <a:r>
              <a:rPr lang="en-IE" dirty="0"/>
              <a:t> in I</a:t>
            </a:r>
            <a:endParaRPr lang="en-US" dirty="0"/>
          </a:p>
          <a:p>
            <a:pPr marL="514350" indent="-514350">
              <a:buFont typeface="+mj-lt"/>
              <a:buAutoNum type="arabicPeriod"/>
            </a:pPr>
            <a:r>
              <a:rPr lang="en-US" dirty="0"/>
              <a:t>j. </a:t>
            </a:r>
            <a:r>
              <a:rPr lang="nl-BE" dirty="0" err="1">
                <a:latin typeface="AstroDotBasic" panose="02000603000000000000" pitchFamily="2" charset="0"/>
              </a:rPr>
              <a:t>zJ</a:t>
            </a:r>
            <a:r>
              <a:rPr lang="nl-BE" dirty="0"/>
              <a:t> in </a:t>
            </a:r>
            <a:r>
              <a:rPr lang="nl-BE" dirty="0">
                <a:latin typeface="AstroDotBasic" panose="02000603000000000000" pitchFamily="2" charset="0"/>
              </a:rPr>
              <a:t>d</a:t>
            </a:r>
            <a:r>
              <a:rPr lang="nl-BE" dirty="0"/>
              <a:t> in VIII</a:t>
            </a:r>
            <a:endParaRPr lang="en-US" dirty="0"/>
          </a:p>
          <a:p>
            <a:pPr marL="514350" indent="-514350">
              <a:buFont typeface="+mj-lt"/>
              <a:buAutoNum type="arabicPeriod"/>
            </a:pPr>
            <a:r>
              <a:rPr lang="en-US" dirty="0" err="1"/>
              <a:t>i</a:t>
            </a:r>
            <a:r>
              <a:rPr lang="en-US" dirty="0"/>
              <a:t>. </a:t>
            </a:r>
            <a:r>
              <a:rPr lang="nl-BE" dirty="0">
                <a:latin typeface="AstroDotBasic" panose="02000603000000000000" pitchFamily="2" charset="0"/>
              </a:rPr>
              <a:t>KI</a:t>
            </a:r>
            <a:r>
              <a:rPr lang="nl-BE" dirty="0"/>
              <a:t> in </a:t>
            </a:r>
            <a:r>
              <a:rPr lang="nl-BE" dirty="0">
                <a:latin typeface="AstroDotBasic" panose="02000603000000000000" pitchFamily="2" charset="0"/>
              </a:rPr>
              <a:t>f</a:t>
            </a:r>
            <a:r>
              <a:rPr lang="nl-BE" dirty="0"/>
              <a:t> in III</a:t>
            </a:r>
            <a:endParaRPr lang="en-US" dirty="0"/>
          </a:p>
          <a:p>
            <a:pPr marL="514350" indent="-514350">
              <a:buFont typeface="+mj-lt"/>
              <a:buAutoNum type="arabicPeriod"/>
            </a:pPr>
            <a:r>
              <a:rPr lang="en-US" dirty="0"/>
              <a:t>c.</a:t>
            </a:r>
            <a:r>
              <a:rPr lang="en-IE" dirty="0"/>
              <a:t> </a:t>
            </a:r>
            <a:r>
              <a:rPr lang="en-IE" dirty="0" err="1">
                <a:latin typeface="AstroDotBasic" panose="02000603000000000000" pitchFamily="2" charset="0"/>
              </a:rPr>
              <a:t>zC</a:t>
            </a:r>
            <a:r>
              <a:rPr lang="en-IE" dirty="0"/>
              <a:t> in </a:t>
            </a:r>
            <a:r>
              <a:rPr lang="en-IE" dirty="0">
                <a:latin typeface="AstroDotBasic" panose="02000603000000000000" pitchFamily="2" charset="0"/>
              </a:rPr>
              <a:t>e</a:t>
            </a:r>
            <a:r>
              <a:rPr lang="en-IE" dirty="0"/>
              <a:t> in X</a:t>
            </a:r>
            <a:endParaRPr lang="en-US" dirty="0"/>
          </a:p>
          <a:p>
            <a:pPr marL="514350" indent="-514350">
              <a:buFont typeface="+mj-lt"/>
              <a:buAutoNum type="arabicPeriod"/>
            </a:pPr>
            <a:r>
              <a:rPr lang="en-US" dirty="0"/>
              <a:t>a. </a:t>
            </a:r>
            <a:r>
              <a:rPr lang="en-IE" dirty="0" err="1">
                <a:latin typeface="AstroDotBasic" panose="02000603000000000000" pitchFamily="2" charset="0"/>
              </a:rPr>
              <a:t>zA</a:t>
            </a:r>
            <a:r>
              <a:rPr lang="en-IE" dirty="0"/>
              <a:t> in </a:t>
            </a:r>
            <a:r>
              <a:rPr lang="en-IE" dirty="0">
                <a:latin typeface="AstroDotBasic" panose="02000603000000000000" pitchFamily="2" charset="0"/>
              </a:rPr>
              <a:t>h</a:t>
            </a:r>
            <a:r>
              <a:rPr lang="en-IE" dirty="0"/>
              <a:t> in XI</a:t>
            </a:r>
            <a:endParaRPr lang="en-US" dirty="0"/>
          </a:p>
          <a:p>
            <a:pPr marL="514350" indent="-514350">
              <a:buFont typeface="+mj-lt"/>
              <a:buAutoNum type="arabicPeriod"/>
            </a:pPr>
            <a:r>
              <a:rPr lang="en-US" dirty="0"/>
              <a:t>b. </a:t>
            </a:r>
            <a:r>
              <a:rPr lang="en-IE" dirty="0" err="1">
                <a:latin typeface="AstroDotBasic" panose="02000603000000000000" pitchFamily="2" charset="0"/>
              </a:rPr>
              <a:t>zB</a:t>
            </a:r>
            <a:r>
              <a:rPr lang="en-IE" dirty="0"/>
              <a:t> in </a:t>
            </a:r>
            <a:r>
              <a:rPr lang="en-IE" dirty="0">
                <a:latin typeface="AstroDotBasic" panose="02000603000000000000" pitchFamily="2" charset="0"/>
              </a:rPr>
              <a:t>g</a:t>
            </a:r>
            <a:r>
              <a:rPr lang="en-IE" dirty="0"/>
              <a:t> in VI</a:t>
            </a:r>
            <a:endParaRPr lang="en-US" dirty="0"/>
          </a:p>
          <a:p>
            <a:pPr marL="514350" indent="-514350">
              <a:buFont typeface="+mj-lt"/>
              <a:buAutoNum type="arabicPeriod"/>
            </a:pPr>
            <a:r>
              <a:rPr lang="en-US" dirty="0"/>
              <a:t>f. </a:t>
            </a:r>
            <a:r>
              <a:rPr lang="en-IE" dirty="0" err="1">
                <a:latin typeface="AstroDotBasic" panose="02000603000000000000" pitchFamily="2" charset="0"/>
              </a:rPr>
              <a:t>zF</a:t>
            </a:r>
            <a:r>
              <a:rPr lang="en-IE" dirty="0"/>
              <a:t> in </a:t>
            </a:r>
            <a:r>
              <a:rPr lang="en-IE" dirty="0">
                <a:latin typeface="AstroDotBasic" panose="02000603000000000000" pitchFamily="2" charset="0"/>
              </a:rPr>
              <a:t>c</a:t>
            </a:r>
            <a:r>
              <a:rPr lang="en-IE" dirty="0"/>
              <a:t> in II</a:t>
            </a:r>
            <a:endParaRPr lang="en-US" dirty="0"/>
          </a:p>
        </p:txBody>
      </p:sp>
      <p:pic>
        <p:nvPicPr>
          <p:cNvPr id="8" name="Tijdelijke aanduiding voor inhoud 4" descr="Afbeelding met tekst, visitekaartje&#10;&#10;Beschrijving is gegenereerd met hoge betrouwbaarheid">
            <a:extLst>
              <a:ext uri="{FF2B5EF4-FFF2-40B4-BE49-F238E27FC236}">
                <a16:creationId xmlns:a16="http://schemas.microsoft.com/office/drawing/2014/main" id="{DF52FEE2-EA1F-44DB-B9E1-A82285707890}"/>
              </a:ext>
            </a:extLst>
          </p:cNvPr>
          <p:cNvPicPr>
            <a:picLocks noChangeAspect="1"/>
          </p:cNvPicPr>
          <p:nvPr/>
        </p:nvPicPr>
        <p:blipFill rotWithShape="1">
          <a:blip r:embed="rId3">
            <a:extLst>
              <a:ext uri="{28A0092B-C50C-407E-A947-70E740481C1C}">
                <a14:useLocalDpi xmlns:a14="http://schemas.microsoft.com/office/drawing/2010/main" val="0"/>
              </a:ext>
            </a:extLst>
          </a:blip>
          <a:srcRect r="38552"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9" name="Titel 1">
            <a:extLst>
              <a:ext uri="{FF2B5EF4-FFF2-40B4-BE49-F238E27FC236}">
                <a16:creationId xmlns:a16="http://schemas.microsoft.com/office/drawing/2014/main" id="{6157FA37-A6E6-4D90-94F7-F7C04BE109A6}"/>
              </a:ext>
            </a:extLst>
          </p:cNvPr>
          <p:cNvSpPr txBox="1">
            <a:spLocks/>
          </p:cNvSpPr>
          <p:nvPr/>
        </p:nvSpPr>
        <p:spPr>
          <a:xfrm>
            <a:off x="655320" y="1430340"/>
            <a:ext cx="5120114" cy="1099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t>Oefening</a:t>
            </a:r>
            <a:r>
              <a:rPr lang="en-US" sz="3200" dirty="0"/>
              <a:t> 27 in de handout</a:t>
            </a:r>
          </a:p>
        </p:txBody>
      </p:sp>
    </p:spTree>
    <p:extLst>
      <p:ext uri="{BB962C8B-B14F-4D97-AF65-F5344CB8AC3E}">
        <p14:creationId xmlns:p14="http://schemas.microsoft.com/office/powerpoint/2010/main" val="379052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AEA4CE-33DC-4E41-8556-FEF0E8306993}"/>
              </a:ext>
            </a:extLst>
          </p:cNvPr>
          <p:cNvSpPr>
            <a:spLocks noGrp="1"/>
          </p:cNvSpPr>
          <p:nvPr>
            <p:ph type="title"/>
          </p:nvPr>
        </p:nvSpPr>
        <p:spPr>
          <a:xfrm>
            <a:off x="838200" y="365125"/>
            <a:ext cx="10515600" cy="1325563"/>
          </a:xfrm>
        </p:spPr>
        <p:txBody>
          <a:bodyPr>
            <a:normAutofit/>
          </a:bodyPr>
          <a:lstStyle/>
          <a:p>
            <a:r>
              <a:rPr lang="nl-BE" dirty="0"/>
              <a:t>Huis III</a:t>
            </a:r>
          </a:p>
        </p:txBody>
      </p:sp>
      <p:sp>
        <p:nvSpPr>
          <p:cNvPr id="3" name="Tijdelijke aanduiding voor inhoud 2">
            <a:extLst>
              <a:ext uri="{FF2B5EF4-FFF2-40B4-BE49-F238E27FC236}">
                <a16:creationId xmlns:a16="http://schemas.microsoft.com/office/drawing/2014/main" id="{5F3292DE-0ED7-410E-B8B8-817A96201B43}"/>
              </a:ext>
            </a:extLst>
          </p:cNvPr>
          <p:cNvSpPr>
            <a:spLocks noGrp="1"/>
          </p:cNvSpPr>
          <p:nvPr>
            <p:ph idx="1"/>
          </p:nvPr>
        </p:nvSpPr>
        <p:spPr>
          <a:xfrm>
            <a:off x="838200" y="1825625"/>
            <a:ext cx="4133850" cy="4667250"/>
          </a:xfrm>
        </p:spPr>
        <p:txBody>
          <a:bodyPr>
            <a:normAutofit/>
          </a:bodyPr>
          <a:lstStyle/>
          <a:p>
            <a:pPr marL="452438" indent="-452438">
              <a:buFont typeface="Wingdings" panose="05000000000000000000" pitchFamily="2" charset="2"/>
              <a:buChar char=""/>
            </a:pPr>
            <a:r>
              <a:rPr lang="nl-BE" sz="2400" dirty="0"/>
              <a:t>Mensen en terreinen in onze buurt</a:t>
            </a:r>
          </a:p>
          <a:p>
            <a:pPr marL="452438" indent="-452438">
              <a:buFont typeface="Wingdings" panose="05000000000000000000" pitchFamily="2" charset="2"/>
              <a:buChar char=""/>
            </a:pPr>
            <a:r>
              <a:rPr lang="nl-BE" sz="2400" dirty="0"/>
              <a:t>Directe omgeving, netwerk, buren, broers en zussen, korte reisjes</a:t>
            </a:r>
          </a:p>
          <a:p>
            <a:pPr marL="452438" indent="-452438">
              <a:buFont typeface="Wingdings" panose="05000000000000000000" pitchFamily="2" charset="2"/>
              <a:buChar char=""/>
            </a:pPr>
            <a:r>
              <a:rPr lang="nl-BE" sz="2400" dirty="0"/>
              <a:t>Leerervaring op school (lagere school)</a:t>
            </a:r>
          </a:p>
          <a:p>
            <a:pPr marL="452438" indent="-452438">
              <a:buFont typeface="Wingdings" panose="05000000000000000000" pitchFamily="2" charset="2"/>
              <a:buChar char=""/>
            </a:pPr>
            <a:r>
              <a:rPr lang="nl-BE" sz="2400" dirty="0"/>
              <a:t>Taalontwikkeling</a:t>
            </a:r>
          </a:p>
          <a:p>
            <a:pPr marL="452438" indent="-452438">
              <a:buFont typeface="Wingdings" panose="05000000000000000000" pitchFamily="2" charset="2"/>
              <a:buChar char=""/>
            </a:pPr>
            <a:r>
              <a:rPr lang="nl-BE" sz="2400" dirty="0"/>
              <a:t>Communicatie- en denkvermogen</a:t>
            </a:r>
          </a:p>
          <a:p>
            <a:pPr marL="452438" indent="-452438">
              <a:buFont typeface="Wingdings" panose="05000000000000000000" pitchFamily="2" charset="2"/>
              <a:buChar char=""/>
            </a:pPr>
            <a:r>
              <a:rPr lang="nl-BE" sz="2400" dirty="0"/>
              <a:t>Administratie, contracten</a:t>
            </a:r>
          </a:p>
          <a:p>
            <a:pPr marL="0" indent="0">
              <a:buNone/>
            </a:pPr>
            <a:endParaRPr lang="nl-BE" sz="2400" dirty="0"/>
          </a:p>
          <a:p>
            <a:pPr marL="452438" indent="-452438">
              <a:buFont typeface="Wingdings" panose="05000000000000000000" pitchFamily="2" charset="2"/>
              <a:buChar char=""/>
            </a:pPr>
            <a:endParaRPr lang="nl-BE" sz="2400" dirty="0"/>
          </a:p>
        </p:txBody>
      </p:sp>
      <p:pic>
        <p:nvPicPr>
          <p:cNvPr id="6" name="Afbeelding 5" descr="Afbeelding met persoon, vrouw&#10;&#10;Beschrijving is gegenereerd met zeer hoge betrouwbaarheid">
            <a:extLst>
              <a:ext uri="{FF2B5EF4-FFF2-40B4-BE49-F238E27FC236}">
                <a16:creationId xmlns:a16="http://schemas.microsoft.com/office/drawing/2014/main" id="{E2F18199-3766-4DA3-B5B5-7CBFDBA3D449}"/>
              </a:ext>
            </a:extLst>
          </p:cNvPr>
          <p:cNvPicPr>
            <a:picLocks noChangeAspect="1"/>
          </p:cNvPicPr>
          <p:nvPr/>
        </p:nvPicPr>
        <p:blipFill rotWithShape="1">
          <a:blip r:embed="rId3">
            <a:extLst>
              <a:ext uri="{28A0092B-C50C-407E-A947-70E740481C1C}">
                <a14:useLocalDpi xmlns:a14="http://schemas.microsoft.com/office/drawing/2010/main" val="0"/>
              </a:ext>
            </a:extLst>
          </a:blip>
          <a:srcRect l="1367" r="28624"/>
          <a:stretch/>
        </p:blipFill>
        <p:spPr>
          <a:xfrm>
            <a:off x="5566410" y="0"/>
            <a:ext cx="6625590" cy="6858000"/>
          </a:xfrm>
          <a:prstGeom prst="rect">
            <a:avLst/>
          </a:prstGeom>
        </p:spPr>
      </p:pic>
    </p:spTree>
    <p:extLst>
      <p:ext uri="{BB962C8B-B14F-4D97-AF65-F5344CB8AC3E}">
        <p14:creationId xmlns:p14="http://schemas.microsoft.com/office/powerpoint/2010/main" val="3478545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AEA4CE-33DC-4E41-8556-FEF0E8306993}"/>
              </a:ext>
            </a:extLst>
          </p:cNvPr>
          <p:cNvSpPr>
            <a:spLocks noGrp="1"/>
          </p:cNvSpPr>
          <p:nvPr>
            <p:ph type="title"/>
          </p:nvPr>
        </p:nvSpPr>
        <p:spPr>
          <a:xfrm>
            <a:off x="838200" y="365125"/>
            <a:ext cx="10515600" cy="1325563"/>
          </a:xfrm>
        </p:spPr>
        <p:txBody>
          <a:bodyPr>
            <a:normAutofit/>
          </a:bodyPr>
          <a:lstStyle/>
          <a:p>
            <a:r>
              <a:rPr lang="nl-BE" dirty="0"/>
              <a:t>Huis IV</a:t>
            </a:r>
          </a:p>
        </p:txBody>
      </p:sp>
      <p:sp>
        <p:nvSpPr>
          <p:cNvPr id="3" name="Tijdelijke aanduiding voor inhoud 2">
            <a:extLst>
              <a:ext uri="{FF2B5EF4-FFF2-40B4-BE49-F238E27FC236}">
                <a16:creationId xmlns:a16="http://schemas.microsoft.com/office/drawing/2014/main" id="{5F3292DE-0ED7-410E-B8B8-817A96201B43}"/>
              </a:ext>
            </a:extLst>
          </p:cNvPr>
          <p:cNvSpPr>
            <a:spLocks noGrp="1"/>
          </p:cNvSpPr>
          <p:nvPr>
            <p:ph idx="1"/>
          </p:nvPr>
        </p:nvSpPr>
        <p:spPr>
          <a:xfrm>
            <a:off x="838199" y="1825625"/>
            <a:ext cx="4280065" cy="4667250"/>
          </a:xfrm>
        </p:spPr>
        <p:txBody>
          <a:bodyPr>
            <a:normAutofit lnSpcReduction="10000"/>
          </a:bodyPr>
          <a:lstStyle/>
          <a:p>
            <a:pPr marL="452438" indent="-452438">
              <a:buFont typeface="Wingdings" panose="05000000000000000000" pitchFamily="2" charset="2"/>
              <a:buChar char=""/>
            </a:pPr>
            <a:r>
              <a:rPr lang="nl-BE" sz="2400" dirty="0"/>
              <a:t>(T)huis: fysisch, emotioneel en psychologisch</a:t>
            </a:r>
          </a:p>
          <a:p>
            <a:pPr marL="452438" indent="-452438">
              <a:buFont typeface="Wingdings" panose="05000000000000000000" pitchFamily="2" charset="2"/>
              <a:buChar char=""/>
            </a:pPr>
            <a:r>
              <a:rPr lang="nl-BE" sz="2400" dirty="0"/>
              <a:t>Het huiselijke en familieleven</a:t>
            </a:r>
          </a:p>
          <a:p>
            <a:pPr marL="452438" indent="-452438">
              <a:buFont typeface="Wingdings" panose="05000000000000000000" pitchFamily="2" charset="2"/>
              <a:buChar char=""/>
            </a:pPr>
            <a:r>
              <a:rPr lang="nl-BE" sz="2400" dirty="0"/>
              <a:t>Traditioneel de vader, of een van de ouders (samen met Huis X)</a:t>
            </a:r>
          </a:p>
          <a:p>
            <a:pPr marL="452438" indent="-452438">
              <a:buFont typeface="Wingdings" panose="05000000000000000000" pitchFamily="2" charset="2"/>
              <a:buChar char=""/>
            </a:pPr>
            <a:r>
              <a:rPr lang="nl-BE" sz="2400" dirty="0"/>
              <a:t>Plek om tot rust en op adem te komen</a:t>
            </a:r>
          </a:p>
          <a:p>
            <a:pPr marL="452438" indent="-452438">
              <a:buFont typeface="Wingdings" panose="05000000000000000000" pitchFamily="2" charset="2"/>
              <a:buChar char=""/>
            </a:pPr>
            <a:r>
              <a:rPr lang="nl-BE" sz="2400" dirty="0"/>
              <a:t>Privé plek waar je je veilig en zeker mag voelen (nest)</a:t>
            </a:r>
          </a:p>
          <a:p>
            <a:pPr marL="452438" indent="-452438">
              <a:buFont typeface="Wingdings" panose="05000000000000000000" pitchFamily="2" charset="2"/>
              <a:buChar char=""/>
            </a:pPr>
            <a:r>
              <a:rPr lang="nl-BE" sz="2400" dirty="0"/>
              <a:t>Afkomst, origine: je voorouders in rechte lijn (ouders, grootouders, …)</a:t>
            </a:r>
          </a:p>
          <a:p>
            <a:pPr marL="452438" indent="-452438">
              <a:buFont typeface="Wingdings" panose="05000000000000000000" pitchFamily="2" charset="2"/>
              <a:buChar char=""/>
            </a:pPr>
            <a:endParaRPr lang="nl-BE" sz="2400" dirty="0"/>
          </a:p>
        </p:txBody>
      </p:sp>
      <p:pic>
        <p:nvPicPr>
          <p:cNvPr id="5" name="Afbeelding 4" descr="Afbeelding met persoon, binnen, muur, man&#10;&#10;Beschrijving is gegenereerd met zeer hoge betrouwbaarheid">
            <a:extLst>
              <a:ext uri="{FF2B5EF4-FFF2-40B4-BE49-F238E27FC236}">
                <a16:creationId xmlns:a16="http://schemas.microsoft.com/office/drawing/2014/main" id="{6EE42D80-131D-481E-9B44-B9493EDA8C84}"/>
              </a:ext>
            </a:extLst>
          </p:cNvPr>
          <p:cNvPicPr>
            <a:picLocks noChangeAspect="1"/>
          </p:cNvPicPr>
          <p:nvPr/>
        </p:nvPicPr>
        <p:blipFill rotWithShape="1">
          <a:blip r:embed="rId3">
            <a:extLst>
              <a:ext uri="{28A0092B-C50C-407E-A947-70E740481C1C}">
                <a14:useLocalDpi xmlns:a14="http://schemas.microsoft.com/office/drawing/2010/main" val="0"/>
              </a:ext>
            </a:extLst>
          </a:blip>
          <a:srcRect l="16221" r="19260"/>
          <a:stretch/>
        </p:blipFill>
        <p:spPr>
          <a:xfrm>
            <a:off x="5554980" y="0"/>
            <a:ext cx="6637020" cy="6858000"/>
          </a:xfrm>
          <a:prstGeom prst="rect">
            <a:avLst/>
          </a:prstGeom>
        </p:spPr>
      </p:pic>
    </p:spTree>
    <p:extLst>
      <p:ext uri="{BB962C8B-B14F-4D97-AF65-F5344CB8AC3E}">
        <p14:creationId xmlns:p14="http://schemas.microsoft.com/office/powerpoint/2010/main" val="4187764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AEA4CE-33DC-4E41-8556-FEF0E8306993}"/>
              </a:ext>
            </a:extLst>
          </p:cNvPr>
          <p:cNvSpPr>
            <a:spLocks noGrp="1"/>
          </p:cNvSpPr>
          <p:nvPr>
            <p:ph type="title"/>
          </p:nvPr>
        </p:nvSpPr>
        <p:spPr>
          <a:xfrm>
            <a:off x="838200" y="365125"/>
            <a:ext cx="10515600" cy="1325563"/>
          </a:xfrm>
        </p:spPr>
        <p:txBody>
          <a:bodyPr>
            <a:normAutofit/>
          </a:bodyPr>
          <a:lstStyle/>
          <a:p>
            <a:r>
              <a:rPr lang="nl-BE" dirty="0"/>
              <a:t>Huis V</a:t>
            </a:r>
          </a:p>
        </p:txBody>
      </p:sp>
      <p:sp>
        <p:nvSpPr>
          <p:cNvPr id="3" name="Tijdelijke aanduiding voor inhoud 2">
            <a:extLst>
              <a:ext uri="{FF2B5EF4-FFF2-40B4-BE49-F238E27FC236}">
                <a16:creationId xmlns:a16="http://schemas.microsoft.com/office/drawing/2014/main" id="{5F3292DE-0ED7-410E-B8B8-817A96201B43}"/>
              </a:ext>
            </a:extLst>
          </p:cNvPr>
          <p:cNvSpPr>
            <a:spLocks noGrp="1"/>
          </p:cNvSpPr>
          <p:nvPr>
            <p:ph idx="1"/>
          </p:nvPr>
        </p:nvSpPr>
        <p:spPr>
          <a:xfrm>
            <a:off x="838200" y="1825624"/>
            <a:ext cx="4133850" cy="4883933"/>
          </a:xfrm>
        </p:spPr>
        <p:txBody>
          <a:bodyPr>
            <a:normAutofit lnSpcReduction="10000"/>
          </a:bodyPr>
          <a:lstStyle/>
          <a:p>
            <a:pPr marL="452438" indent="-452438">
              <a:buFont typeface="Wingdings" panose="05000000000000000000" pitchFamily="2" charset="2"/>
              <a:buChar char=""/>
            </a:pPr>
            <a:r>
              <a:rPr lang="nl-BE" sz="2400" dirty="0"/>
              <a:t>Recreatief bezig zijn, spel en vrije tijd</a:t>
            </a:r>
          </a:p>
          <a:p>
            <a:pPr marL="452438" indent="-452438">
              <a:buFont typeface="Wingdings" panose="05000000000000000000" pitchFamily="2" charset="2"/>
              <a:buChar char=""/>
            </a:pPr>
            <a:r>
              <a:rPr lang="nl-BE" sz="2400" dirty="0"/>
              <a:t>Hobby’s, sport, hoe we onszelf uitdrukken wanneer we niet werken </a:t>
            </a:r>
          </a:p>
          <a:p>
            <a:pPr marL="452438" indent="-452438">
              <a:buFont typeface="Wingdings" panose="05000000000000000000" pitchFamily="2" charset="2"/>
              <a:buChar char=""/>
            </a:pPr>
            <a:r>
              <a:rPr lang="nl-BE" sz="2400" dirty="0"/>
              <a:t>De Planeet die hier staat, zegt veel over spel en plezier </a:t>
            </a:r>
          </a:p>
          <a:p>
            <a:pPr marL="452438" indent="-452438">
              <a:buFont typeface="Wingdings" panose="05000000000000000000" pitchFamily="2" charset="2"/>
              <a:buChar char=""/>
            </a:pPr>
            <a:r>
              <a:rPr lang="nl-BE" sz="2400" dirty="0"/>
              <a:t>Zwangerschap, kinderen, geboorte</a:t>
            </a:r>
          </a:p>
          <a:p>
            <a:pPr marL="452438" indent="-452438">
              <a:buFont typeface="Wingdings" panose="05000000000000000000" pitchFamily="2" charset="2"/>
              <a:buChar char=""/>
            </a:pPr>
            <a:r>
              <a:rPr lang="nl-BE" sz="2400" dirty="0"/>
              <a:t>Creativiteit</a:t>
            </a:r>
          </a:p>
          <a:p>
            <a:pPr marL="452438" indent="-452438">
              <a:buFont typeface="Wingdings" panose="05000000000000000000" pitchFamily="2" charset="2"/>
              <a:buChar char=""/>
            </a:pPr>
            <a:r>
              <a:rPr lang="nl-BE" sz="2400" dirty="0"/>
              <a:t>Zelfexpressie</a:t>
            </a:r>
          </a:p>
          <a:p>
            <a:pPr marL="452438" indent="-452438">
              <a:buFont typeface="Wingdings" panose="05000000000000000000" pitchFamily="2" charset="2"/>
              <a:buChar char=""/>
            </a:pPr>
            <a:r>
              <a:rPr lang="nl-BE" sz="2400" dirty="0"/>
              <a:t>Verliefdheden</a:t>
            </a:r>
          </a:p>
          <a:p>
            <a:pPr marL="452438" indent="-452438">
              <a:buFont typeface="Wingdings" panose="05000000000000000000" pitchFamily="2" charset="2"/>
              <a:buChar char=""/>
            </a:pPr>
            <a:endParaRPr lang="nl-BE" sz="2400" dirty="0"/>
          </a:p>
        </p:txBody>
      </p:sp>
      <p:pic>
        <p:nvPicPr>
          <p:cNvPr id="8" name="Afbeelding 7" descr="Afbeelding met water, buiten, lucht, persoon&#10;&#10;Beschrijving is gegenereerd met zeer hoge betrouwbaarheid">
            <a:extLst>
              <a:ext uri="{FF2B5EF4-FFF2-40B4-BE49-F238E27FC236}">
                <a16:creationId xmlns:a16="http://schemas.microsoft.com/office/drawing/2014/main" id="{5B6F99F7-3E86-4FE9-B991-0922D7ADBC0B}"/>
              </a:ext>
            </a:extLst>
          </p:cNvPr>
          <p:cNvPicPr>
            <a:picLocks noChangeAspect="1"/>
          </p:cNvPicPr>
          <p:nvPr/>
        </p:nvPicPr>
        <p:blipFill rotWithShape="1">
          <a:blip r:embed="rId3">
            <a:extLst>
              <a:ext uri="{28A0092B-C50C-407E-A947-70E740481C1C}">
                <a14:useLocalDpi xmlns:a14="http://schemas.microsoft.com/office/drawing/2010/main" val="0"/>
              </a:ext>
            </a:extLst>
          </a:blip>
          <a:srcRect l="389" r="2834"/>
          <a:stretch/>
        </p:blipFill>
        <p:spPr>
          <a:xfrm>
            <a:off x="5554980" y="0"/>
            <a:ext cx="6637020" cy="6858000"/>
          </a:xfrm>
          <a:prstGeom prst="rect">
            <a:avLst/>
          </a:prstGeom>
        </p:spPr>
      </p:pic>
    </p:spTree>
    <p:extLst>
      <p:ext uri="{BB962C8B-B14F-4D97-AF65-F5344CB8AC3E}">
        <p14:creationId xmlns:p14="http://schemas.microsoft.com/office/powerpoint/2010/main" val="49325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AEA4CE-33DC-4E41-8556-FEF0E8306993}"/>
              </a:ext>
            </a:extLst>
          </p:cNvPr>
          <p:cNvSpPr>
            <a:spLocks noGrp="1"/>
          </p:cNvSpPr>
          <p:nvPr>
            <p:ph type="title"/>
          </p:nvPr>
        </p:nvSpPr>
        <p:spPr>
          <a:xfrm>
            <a:off x="838200" y="365125"/>
            <a:ext cx="10515600" cy="1325563"/>
          </a:xfrm>
        </p:spPr>
        <p:txBody>
          <a:bodyPr>
            <a:normAutofit/>
          </a:bodyPr>
          <a:lstStyle/>
          <a:p>
            <a:r>
              <a:rPr lang="nl-BE" dirty="0"/>
              <a:t>Huis VI</a:t>
            </a:r>
          </a:p>
        </p:txBody>
      </p:sp>
      <p:sp>
        <p:nvSpPr>
          <p:cNvPr id="3" name="Tijdelijke aanduiding voor inhoud 2">
            <a:extLst>
              <a:ext uri="{FF2B5EF4-FFF2-40B4-BE49-F238E27FC236}">
                <a16:creationId xmlns:a16="http://schemas.microsoft.com/office/drawing/2014/main" id="{5F3292DE-0ED7-410E-B8B8-817A96201B43}"/>
              </a:ext>
            </a:extLst>
          </p:cNvPr>
          <p:cNvSpPr>
            <a:spLocks noGrp="1"/>
          </p:cNvSpPr>
          <p:nvPr>
            <p:ph idx="1"/>
          </p:nvPr>
        </p:nvSpPr>
        <p:spPr>
          <a:xfrm>
            <a:off x="838199" y="1825624"/>
            <a:ext cx="4280065" cy="4895809"/>
          </a:xfrm>
        </p:spPr>
        <p:txBody>
          <a:bodyPr>
            <a:normAutofit lnSpcReduction="10000"/>
          </a:bodyPr>
          <a:lstStyle/>
          <a:p>
            <a:pPr marL="452438" indent="-452438">
              <a:buFont typeface="Wingdings" panose="05000000000000000000" pitchFamily="2" charset="2"/>
              <a:buChar char=""/>
            </a:pPr>
            <a:r>
              <a:rPr lang="nl-BE" sz="2400" dirty="0"/>
              <a:t>Het leven van alle dag, routines, sociale verplichtingen, verantwoordelijkheden</a:t>
            </a:r>
          </a:p>
          <a:p>
            <a:pPr marL="452438" indent="-452438">
              <a:buFont typeface="Wingdings" panose="05000000000000000000" pitchFamily="2" charset="2"/>
              <a:buChar char=""/>
            </a:pPr>
            <a:r>
              <a:rPr lang="nl-BE" sz="2400" dirty="0"/>
              <a:t>Het werk dat we doen om de rekeningen te betalen</a:t>
            </a:r>
          </a:p>
          <a:p>
            <a:pPr marL="452438" indent="-452438">
              <a:buFont typeface="Wingdings" panose="05000000000000000000" pitchFamily="2" charset="2"/>
              <a:buChar char=""/>
            </a:pPr>
            <a:r>
              <a:rPr lang="nl-BE" sz="2400" dirty="0"/>
              <a:t>De manier waarop we ons huishouden runnen</a:t>
            </a:r>
          </a:p>
          <a:p>
            <a:pPr marL="452438" indent="-452438">
              <a:buFont typeface="Wingdings" panose="05000000000000000000" pitchFamily="2" charset="2"/>
              <a:buChar char=""/>
            </a:pPr>
            <a:r>
              <a:rPr lang="nl-BE" sz="2400" dirty="0"/>
              <a:t>Vakmanschap, hoe we onze vaardigheden nuttig maken (ook kijken naar de Planeet)</a:t>
            </a:r>
          </a:p>
          <a:p>
            <a:pPr marL="452438" indent="-452438">
              <a:buFont typeface="Wingdings" panose="05000000000000000000" pitchFamily="2" charset="2"/>
              <a:buChar char=""/>
            </a:pPr>
            <a:r>
              <a:rPr lang="nl-BE" sz="2400" dirty="0"/>
              <a:t>Praktische dienstbaarheid</a:t>
            </a:r>
          </a:p>
          <a:p>
            <a:pPr marL="452438" indent="-452438">
              <a:buFont typeface="Wingdings" panose="05000000000000000000" pitchFamily="2" charset="2"/>
              <a:buChar char=""/>
            </a:pPr>
            <a:r>
              <a:rPr lang="nl-BE" sz="2400" dirty="0"/>
              <a:t>Gezondheid, hygiëne, voeding</a:t>
            </a:r>
          </a:p>
          <a:p>
            <a:pPr marL="452438" indent="-452438">
              <a:buFont typeface="Wingdings" panose="05000000000000000000" pitchFamily="2" charset="2"/>
              <a:buChar char=""/>
            </a:pPr>
            <a:endParaRPr lang="nl-BE" sz="2400" dirty="0"/>
          </a:p>
        </p:txBody>
      </p:sp>
      <p:pic>
        <p:nvPicPr>
          <p:cNvPr id="5" name="Afbeelding 4" descr="Afbeelding met buiten, boom, grond, gebouw&#10;&#10;Beschrijving is gegenereerd met zeer hoge betrouwbaarheid">
            <a:extLst>
              <a:ext uri="{FF2B5EF4-FFF2-40B4-BE49-F238E27FC236}">
                <a16:creationId xmlns:a16="http://schemas.microsoft.com/office/drawing/2014/main" id="{79C1F7E8-E675-4014-AF60-2C9239BC9ACF}"/>
              </a:ext>
            </a:extLst>
          </p:cNvPr>
          <p:cNvPicPr>
            <a:picLocks noChangeAspect="1"/>
          </p:cNvPicPr>
          <p:nvPr/>
        </p:nvPicPr>
        <p:blipFill rotWithShape="1">
          <a:blip r:embed="rId3">
            <a:extLst>
              <a:ext uri="{28A0092B-C50C-407E-A947-70E740481C1C}">
                <a14:useLocalDpi xmlns:a14="http://schemas.microsoft.com/office/drawing/2010/main" val="0"/>
              </a:ext>
            </a:extLst>
          </a:blip>
          <a:srcRect l="30809" r="4778"/>
          <a:stretch/>
        </p:blipFill>
        <p:spPr>
          <a:xfrm>
            <a:off x="5566410" y="0"/>
            <a:ext cx="6625590" cy="6858000"/>
          </a:xfrm>
          <a:prstGeom prst="rect">
            <a:avLst/>
          </a:prstGeom>
        </p:spPr>
      </p:pic>
    </p:spTree>
    <p:extLst>
      <p:ext uri="{BB962C8B-B14F-4D97-AF65-F5344CB8AC3E}">
        <p14:creationId xmlns:p14="http://schemas.microsoft.com/office/powerpoint/2010/main" val="1826254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AEA4CE-33DC-4E41-8556-FEF0E8306993}"/>
              </a:ext>
            </a:extLst>
          </p:cNvPr>
          <p:cNvSpPr>
            <a:spLocks noGrp="1"/>
          </p:cNvSpPr>
          <p:nvPr>
            <p:ph type="title"/>
          </p:nvPr>
        </p:nvSpPr>
        <p:spPr>
          <a:xfrm>
            <a:off x="838200" y="365125"/>
            <a:ext cx="10515600" cy="1325563"/>
          </a:xfrm>
        </p:spPr>
        <p:txBody>
          <a:bodyPr>
            <a:normAutofit/>
          </a:bodyPr>
          <a:lstStyle/>
          <a:p>
            <a:r>
              <a:rPr lang="nl-BE" dirty="0"/>
              <a:t>Huis VII</a:t>
            </a:r>
          </a:p>
        </p:txBody>
      </p:sp>
      <p:sp>
        <p:nvSpPr>
          <p:cNvPr id="3" name="Tijdelijke aanduiding voor inhoud 2">
            <a:extLst>
              <a:ext uri="{FF2B5EF4-FFF2-40B4-BE49-F238E27FC236}">
                <a16:creationId xmlns:a16="http://schemas.microsoft.com/office/drawing/2014/main" id="{5F3292DE-0ED7-410E-B8B8-817A96201B43}"/>
              </a:ext>
            </a:extLst>
          </p:cNvPr>
          <p:cNvSpPr>
            <a:spLocks noGrp="1"/>
          </p:cNvSpPr>
          <p:nvPr>
            <p:ph idx="1"/>
          </p:nvPr>
        </p:nvSpPr>
        <p:spPr>
          <a:xfrm>
            <a:off x="838200" y="1825624"/>
            <a:ext cx="4133850" cy="4860183"/>
          </a:xfrm>
        </p:spPr>
        <p:txBody>
          <a:bodyPr>
            <a:normAutofit fontScale="92500" lnSpcReduction="10000"/>
          </a:bodyPr>
          <a:lstStyle/>
          <a:p>
            <a:pPr marL="452438" indent="-452438">
              <a:buFont typeface="Wingdings" panose="05000000000000000000" pitchFamily="2" charset="2"/>
              <a:buChar char=""/>
            </a:pPr>
            <a:r>
              <a:rPr lang="nl-BE" sz="2400" dirty="0"/>
              <a:t>Hoe je met anderen relateert (tegenover Huis I: ID, ik)</a:t>
            </a:r>
          </a:p>
          <a:p>
            <a:pPr marL="452438" indent="-452438">
              <a:buFont typeface="Wingdings" panose="05000000000000000000" pitchFamily="2" charset="2"/>
              <a:buChar char=""/>
            </a:pPr>
            <a:r>
              <a:rPr lang="nl-BE" sz="2400" dirty="0"/>
              <a:t>De partner in een huwelijk, contractuele relaties (bv.  zakenpartners)</a:t>
            </a:r>
          </a:p>
          <a:p>
            <a:pPr marL="452438" indent="-452438">
              <a:buFont typeface="Wingdings" panose="05000000000000000000" pitchFamily="2" charset="2"/>
              <a:buChar char=""/>
            </a:pPr>
            <a:r>
              <a:rPr lang="nl-BE" sz="2400" dirty="0"/>
              <a:t>Kenmerken en gedrag van anderen waar we toe aangetrokken zijn (en zelf aantrekken) in anderen</a:t>
            </a:r>
          </a:p>
          <a:p>
            <a:pPr marL="452438" indent="-452438">
              <a:buFont typeface="Wingdings" panose="05000000000000000000" pitchFamily="2" charset="2"/>
              <a:buChar char=""/>
            </a:pPr>
            <a:r>
              <a:rPr lang="nl-BE" sz="2400" dirty="0"/>
              <a:t>Een manier om over onszelf te leren via de anderen</a:t>
            </a:r>
          </a:p>
          <a:p>
            <a:pPr marL="452438" indent="-452438">
              <a:buFont typeface="Wingdings" panose="05000000000000000000" pitchFamily="2" charset="2"/>
              <a:buChar char=""/>
            </a:pPr>
            <a:r>
              <a:rPr lang="nl-BE" sz="2400" dirty="0"/>
              <a:t>Huis van open vijanden, gekende tegenstanders (Huis XII: verborgen vijanden)</a:t>
            </a:r>
          </a:p>
          <a:p>
            <a:pPr marL="452438" indent="-452438">
              <a:buFont typeface="Wingdings" panose="05000000000000000000" pitchFamily="2" charset="2"/>
              <a:buChar char=""/>
            </a:pPr>
            <a:r>
              <a:rPr lang="nl-BE" sz="2400" dirty="0"/>
              <a:t>Rechtszaken, geschillen</a:t>
            </a:r>
          </a:p>
          <a:p>
            <a:pPr marL="452438" indent="-452438">
              <a:buFont typeface="Wingdings" panose="05000000000000000000" pitchFamily="2" charset="2"/>
              <a:buChar char=""/>
            </a:pPr>
            <a:endParaRPr lang="nl-BE" sz="2400" dirty="0"/>
          </a:p>
          <a:p>
            <a:pPr marL="452438" indent="-452438">
              <a:buFont typeface="Wingdings" panose="05000000000000000000" pitchFamily="2" charset="2"/>
              <a:buChar char=""/>
            </a:pPr>
            <a:endParaRPr lang="nl-BE" sz="2400" dirty="0"/>
          </a:p>
        </p:txBody>
      </p:sp>
      <p:pic>
        <p:nvPicPr>
          <p:cNvPr id="6" name="Afbeelding 5" descr="Afbeelding met persoon, gras, buiten, kleding&#10;&#10;Beschrijving is gegenereerd met zeer hoge betrouwbaarheid">
            <a:extLst>
              <a:ext uri="{FF2B5EF4-FFF2-40B4-BE49-F238E27FC236}">
                <a16:creationId xmlns:a16="http://schemas.microsoft.com/office/drawing/2014/main" id="{033BB311-4A9E-4F38-8C0C-D5FD8E662B32}"/>
              </a:ext>
            </a:extLst>
          </p:cNvPr>
          <p:cNvPicPr>
            <a:picLocks noChangeAspect="1"/>
          </p:cNvPicPr>
          <p:nvPr/>
        </p:nvPicPr>
        <p:blipFill rotWithShape="1">
          <a:blip r:embed="rId3">
            <a:extLst>
              <a:ext uri="{28A0092B-C50C-407E-A947-70E740481C1C}">
                <a14:useLocalDpi xmlns:a14="http://schemas.microsoft.com/office/drawing/2010/main" val="0"/>
              </a:ext>
            </a:extLst>
          </a:blip>
          <a:srcRect l="4895" r="30699"/>
          <a:stretch/>
        </p:blipFill>
        <p:spPr>
          <a:xfrm>
            <a:off x="5566410" y="0"/>
            <a:ext cx="6625590" cy="6858000"/>
          </a:xfrm>
          <a:prstGeom prst="rect">
            <a:avLst/>
          </a:prstGeom>
        </p:spPr>
      </p:pic>
    </p:spTree>
    <p:extLst>
      <p:ext uri="{BB962C8B-B14F-4D97-AF65-F5344CB8AC3E}">
        <p14:creationId xmlns:p14="http://schemas.microsoft.com/office/powerpoint/2010/main" val="2182946184"/>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65494</TotalTime>
  <Words>3170</Words>
  <Application>Microsoft Office PowerPoint</Application>
  <PresentationFormat>Breedbeeld</PresentationFormat>
  <Paragraphs>496</Paragraphs>
  <Slides>40</Slides>
  <Notes>38</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40</vt:i4>
      </vt:variant>
    </vt:vector>
  </HeadingPairs>
  <TitlesOfParts>
    <vt:vector size="47" baseType="lpstr">
      <vt:lpstr>Arial</vt:lpstr>
      <vt:lpstr>AstroDotBasic</vt:lpstr>
      <vt:lpstr>Calibri</vt:lpstr>
      <vt:lpstr>Calibri Light</vt:lpstr>
      <vt:lpstr>Permanent Marker</vt:lpstr>
      <vt:lpstr>Wingdings</vt:lpstr>
      <vt:lpstr>Kantoorthema</vt:lpstr>
      <vt:lpstr>LAAG 3   DE HUIZEN</vt:lpstr>
      <vt:lpstr>5. De Huizen</vt:lpstr>
      <vt:lpstr>Huis I</vt:lpstr>
      <vt:lpstr>Huis II</vt:lpstr>
      <vt:lpstr>Huis III</vt:lpstr>
      <vt:lpstr>Huis IV</vt:lpstr>
      <vt:lpstr>Huis V</vt:lpstr>
      <vt:lpstr>Huis VI</vt:lpstr>
      <vt:lpstr>Huis VII</vt:lpstr>
      <vt:lpstr>Huis VIII</vt:lpstr>
      <vt:lpstr>Huis IX</vt:lpstr>
      <vt:lpstr>Huis X</vt:lpstr>
      <vt:lpstr>Huis XI</vt:lpstr>
      <vt:lpstr>Huis XII</vt:lpstr>
      <vt:lpstr>Overeenkomsten in  Huizen en Tekens</vt:lpstr>
      <vt:lpstr>Even oefenen </vt:lpstr>
      <vt:lpstr>Verbanden tussen huizen, tekens en  planeten</vt:lpstr>
      <vt:lpstr>In je horoscoop</vt:lpstr>
      <vt:lpstr>PowerPoint-presentatie</vt:lpstr>
      <vt:lpstr>PowerPoint-presentatie</vt:lpstr>
      <vt:lpstr>Je kan een planeet van huis, maar nooit van teken verplaatsen.</vt:lpstr>
      <vt:lpstr>PowerPoint-presentatie</vt:lpstr>
      <vt:lpstr>Drie manieren om Tekens in te delen</vt:lpstr>
      <vt:lpstr>A. Elementen en Tekens</vt:lpstr>
      <vt:lpstr>A. Elementen en Huizen</vt:lpstr>
      <vt:lpstr>A. Elementen en Huizen</vt:lpstr>
      <vt:lpstr>B. Kruisen of Modaliteiten</vt:lpstr>
      <vt:lpstr>B. Kruisen en Tekens</vt:lpstr>
      <vt:lpstr>B. Kruisen en Huizen</vt:lpstr>
      <vt:lpstr>B. Kruisen in de Tekens en de Huizen</vt:lpstr>
      <vt:lpstr>C. Polariteiten en Tekens</vt:lpstr>
      <vt:lpstr>In je horoscoop</vt:lpstr>
      <vt:lpstr>In Astro.com</vt:lpstr>
      <vt:lpstr>Planeten, Tekens en Huizen combineren</vt:lpstr>
      <vt:lpstr>Planeten, Tekens en Huizen combineren</vt:lpstr>
      <vt:lpstr>METAFOOR: de verbanden begrijpen tussen de Planeten, Tekens en Huizen</vt:lpstr>
      <vt:lpstr>Even oefenen!</vt:lpstr>
      <vt:lpstr>Even oefenen!</vt:lpstr>
      <vt:lpstr>Even oefenen!</vt:lpstr>
      <vt:lpstr>Even oefenen!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Astrology</dc:title>
  <dc:creator>Nele Costers</dc:creator>
  <cp:lastModifiedBy>Nele Costers</cp:lastModifiedBy>
  <cp:revision>176</cp:revision>
  <cp:lastPrinted>2021-03-22T17:51:17Z</cp:lastPrinted>
  <dcterms:created xsi:type="dcterms:W3CDTF">2018-08-24T14:24:43Z</dcterms:created>
  <dcterms:modified xsi:type="dcterms:W3CDTF">2021-12-02T07:27:43Z</dcterms:modified>
</cp:coreProperties>
</file>